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Manrope"/>
      <p:regular r:id="rId46"/>
    </p:embeddedFont>
    <p:embeddedFont>
      <p:font typeface="Source Sans Pro" panose="020B0503030403020204"/>
      <p:regular r:id="rId47"/>
    </p:embeddedFont>
    <p:embeddedFont>
      <p:font typeface="Roboto Slab"/>
      <p:regular r:id="rId48"/>
    </p:embeddedFont>
    <p:embeddedFont>
      <p:font typeface="Source Sans Pro" panose="020B0503030403020204" pitchFamily="3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/>
    <p:restoredTop sz="94702"/>
  </p:normalViewPr>
  <p:slideViewPr>
    <p:cSldViewPr snapToGrid="0">
      <p:cViewPr varScale="1">
        <p:scale>
          <a:sx n="115" d="100"/>
          <a:sy n="115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67d6d6f0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67d6d6f0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062a7f89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062a7f89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general trend that weekdays normally have more flights as compared to weekends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062a7f89c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062a7f89c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67d6d6f07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67d6d6f07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062a7f89c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1062a7f89c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062a7f89c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062a7f89c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07308aa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07308aa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Proportion of delayed flights: at least one of departure/arrival delay is positive</a:t>
            </a:r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062a7f89c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062a7f89c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062a7f89c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062a7f89c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AA’s cancel rate is 9x of BA’s</a:t>
            </a:r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062a7f89c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062a7f89c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107308aad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107308aad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explain what’s diverted flight first ( it’s a severe situation)</a:t>
            </a: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b32e5a25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b32e5a25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01f424d9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01f424d9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Cancelled flights excluded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explain taxi-in/taxi-out time first</a:t>
            </a:r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67d6d6f0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67d6d6f0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Efficiency = how many flights each aircraft undertakes</a:t>
            </a:r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062a7f8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062a7f89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01f424d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01f424d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1062a7f89c_3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1062a7f89c_3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67d6d6f07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267d6d6f07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explain different kinds of reason for delay first</a:t>
            </a:r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67d6d6f0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67d6d6f0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the proportion is calculated</a:t>
            </a:r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01f424d94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01f424d94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of delay: IF [Arrival Delay]&lt;=0 THEN 0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Delay]&lt;5 THEN 1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Delay]&lt;10 THEN 2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Delay]&lt;15 THEN 3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Delay]&lt;30 THEN 4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Delay]&lt;60 THEN 5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ELSEIF [Arrival Delay]&lt;120 THEN 6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ELSE 7 END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01f424d94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01f424d94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3ed943d1e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3ed943d1e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3ed943d1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3ed943d1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06067684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106067684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3ed943d1e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3ed943d1e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67d6d6f0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267d6d6f0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3ed943d1e_0_27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3ed943d1e_0_27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267d6d6f07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267d6d6f07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1062a7f89c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1062a7f89c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062a7f89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062a7f89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3ed943d1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3ed943d1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01f424d9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01f424d9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3ed943d1e_0_27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3ed943d1e_0_27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062a7f8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062a7f8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06067684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06067684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3ed943d1e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3ed943d1e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177150"/>
            <a:ext cx="57282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13100" y="890222"/>
            <a:ext cx="6453000" cy="12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8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13100" y="2324436"/>
            <a:ext cx="4485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87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787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1357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394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394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3964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001791" y="183402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6001791" y="2227625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6571500" y="140482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787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87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1357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6"/>
          </p:nvPr>
        </p:nvSpPr>
        <p:spPr>
          <a:xfrm>
            <a:off x="3394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394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3964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9"/>
          </p:nvPr>
        </p:nvSpPr>
        <p:spPr>
          <a:xfrm>
            <a:off x="6001791" y="3516846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6001791" y="3910446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571500" y="3087688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7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4"/>
          <p:cNvSpPr txBox="1">
            <a:spLocks noGrp="1"/>
          </p:cNvSpPr>
          <p:nvPr>
            <p:ph type="title" idx="2" hasCustomPrompt="1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980700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13100" y="4199388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2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64800" y="13568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>
            <a:spLocks noGrp="1"/>
          </p:cNvSpPr>
          <p:nvPr>
            <p:ph type="title" idx="2" hasCustomPrompt="1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3980700" y="22045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BLANK_20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7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BLANK_19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8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2350652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039688" y="2594378"/>
            <a:ext cx="33897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4071475" y="828302"/>
            <a:ext cx="4357800" cy="16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1899701" y="1912950"/>
            <a:ext cx="1386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>
            <a:spLocks noGrp="1"/>
          </p:cNvSpPr>
          <p:nvPr>
            <p:ph type="subTitle" idx="2"/>
          </p:nvPr>
        </p:nvSpPr>
        <p:spPr>
          <a:xfrm>
            <a:off x="1080882" y="2306539"/>
            <a:ext cx="22056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>
            <a:spLocks noGrp="1"/>
          </p:cNvSpPr>
          <p:nvPr>
            <p:ph type="subTitle" idx="3"/>
          </p:nvPr>
        </p:nvSpPr>
        <p:spPr>
          <a:xfrm>
            <a:off x="5858551" y="3077875"/>
            <a:ext cx="1386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20"/>
          <p:cNvSpPr txBox="1">
            <a:spLocks noGrp="1"/>
          </p:cNvSpPr>
          <p:nvPr>
            <p:ph type="subTitle" idx="4"/>
          </p:nvPr>
        </p:nvSpPr>
        <p:spPr>
          <a:xfrm>
            <a:off x="5858557" y="3471475"/>
            <a:ext cx="22056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220850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36882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742700" y="1317450"/>
            <a:ext cx="36882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95" name="Google Shape;95;p22"/>
          <p:cNvSpPr txBox="1">
            <a:spLocks noGrp="1"/>
          </p:cNvSpPr>
          <p:nvPr>
            <p:ph type="subTitle" idx="1"/>
          </p:nvPr>
        </p:nvSpPr>
        <p:spPr>
          <a:xfrm>
            <a:off x="908301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22"/>
          <p:cNvSpPr txBox="1">
            <a:spLocks noGrp="1"/>
          </p:cNvSpPr>
          <p:nvPr>
            <p:ph type="subTitle" idx="2"/>
          </p:nvPr>
        </p:nvSpPr>
        <p:spPr>
          <a:xfrm>
            <a:off x="908301" y="3420492"/>
            <a:ext cx="22056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>
            <a:spLocks noGrp="1"/>
          </p:cNvSpPr>
          <p:nvPr>
            <p:ph type="subTitle" idx="3"/>
          </p:nvPr>
        </p:nvSpPr>
        <p:spPr>
          <a:xfrm>
            <a:off x="3469926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2"/>
          <p:cNvSpPr txBox="1">
            <a:spLocks noGrp="1"/>
          </p:cNvSpPr>
          <p:nvPr>
            <p:ph type="subTitle" idx="4"/>
          </p:nvPr>
        </p:nvSpPr>
        <p:spPr>
          <a:xfrm>
            <a:off x="3469926" y="3420492"/>
            <a:ext cx="22056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>
            <a:spLocks noGrp="1"/>
          </p:cNvSpPr>
          <p:nvPr>
            <p:ph type="subTitle" idx="5"/>
          </p:nvPr>
        </p:nvSpPr>
        <p:spPr>
          <a:xfrm>
            <a:off x="6031551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2"/>
          <p:cNvSpPr txBox="1">
            <a:spLocks noGrp="1"/>
          </p:cNvSpPr>
          <p:nvPr>
            <p:ph type="subTitle" idx="6"/>
          </p:nvPr>
        </p:nvSpPr>
        <p:spPr>
          <a:xfrm>
            <a:off x="6031551" y="3420492"/>
            <a:ext cx="22056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3" name="Google Shape;103;p23"/>
          <p:cNvSpPr txBox="1">
            <a:spLocks noGrp="1"/>
          </p:cNvSpPr>
          <p:nvPr>
            <p:ph type="subTitle" idx="1"/>
          </p:nvPr>
        </p:nvSpPr>
        <p:spPr>
          <a:xfrm>
            <a:off x="2020116" y="1664394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968141" y="2015267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5970766" y="1664394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3"/>
          <p:cNvSpPr txBox="1">
            <a:spLocks noGrp="1"/>
          </p:cNvSpPr>
          <p:nvPr>
            <p:ph type="subTitle" idx="4"/>
          </p:nvPr>
        </p:nvSpPr>
        <p:spPr>
          <a:xfrm>
            <a:off x="5970766" y="2015267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>
            <a:spLocks noGrp="1"/>
          </p:cNvSpPr>
          <p:nvPr>
            <p:ph type="subTitle" idx="5"/>
          </p:nvPr>
        </p:nvSpPr>
        <p:spPr>
          <a:xfrm>
            <a:off x="2020116" y="3134575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3"/>
          <p:cNvSpPr txBox="1">
            <a:spLocks noGrp="1"/>
          </p:cNvSpPr>
          <p:nvPr>
            <p:ph type="subTitle" idx="6"/>
          </p:nvPr>
        </p:nvSpPr>
        <p:spPr>
          <a:xfrm>
            <a:off x="968141" y="3485573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>
            <a:spLocks noGrp="1"/>
          </p:cNvSpPr>
          <p:nvPr>
            <p:ph type="subTitle" idx="7"/>
          </p:nvPr>
        </p:nvSpPr>
        <p:spPr>
          <a:xfrm>
            <a:off x="5970766" y="3134575"/>
            <a:ext cx="11535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3"/>
          <p:cNvSpPr txBox="1">
            <a:spLocks noGrp="1"/>
          </p:cNvSpPr>
          <p:nvPr>
            <p:ph type="subTitle" idx="8"/>
          </p:nvPr>
        </p:nvSpPr>
        <p:spPr>
          <a:xfrm>
            <a:off x="5970766" y="3485573"/>
            <a:ext cx="22056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24"/>
          <p:cNvSpPr txBox="1">
            <a:spLocks noGrp="1"/>
          </p:cNvSpPr>
          <p:nvPr>
            <p:ph type="subTitle" idx="1"/>
          </p:nvPr>
        </p:nvSpPr>
        <p:spPr>
          <a:xfrm>
            <a:off x="2372689" y="1927359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4"/>
          <p:cNvSpPr txBox="1">
            <a:spLocks noGrp="1"/>
          </p:cNvSpPr>
          <p:nvPr>
            <p:ph type="subTitle" idx="2"/>
          </p:nvPr>
        </p:nvSpPr>
        <p:spPr>
          <a:xfrm>
            <a:off x="2372689" y="2278234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>
            <a:spLocks noGrp="1"/>
          </p:cNvSpPr>
          <p:nvPr>
            <p:ph type="subTitle" idx="3"/>
          </p:nvPr>
        </p:nvSpPr>
        <p:spPr>
          <a:xfrm>
            <a:off x="6079914" y="1927359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4"/>
          <p:cNvSpPr txBox="1">
            <a:spLocks noGrp="1"/>
          </p:cNvSpPr>
          <p:nvPr>
            <p:ph type="subTitle" idx="4"/>
          </p:nvPr>
        </p:nvSpPr>
        <p:spPr>
          <a:xfrm>
            <a:off x="6079914" y="2278234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>
            <a:spLocks noGrp="1"/>
          </p:cNvSpPr>
          <p:nvPr>
            <p:ph type="subTitle" idx="5"/>
          </p:nvPr>
        </p:nvSpPr>
        <p:spPr>
          <a:xfrm>
            <a:off x="2372689" y="3557562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4"/>
          <p:cNvSpPr txBox="1">
            <a:spLocks noGrp="1"/>
          </p:cNvSpPr>
          <p:nvPr>
            <p:ph type="subTitle" idx="6"/>
          </p:nvPr>
        </p:nvSpPr>
        <p:spPr>
          <a:xfrm>
            <a:off x="2372689" y="3908561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>
            <a:spLocks noGrp="1"/>
          </p:cNvSpPr>
          <p:nvPr>
            <p:ph type="subTitle" idx="7"/>
          </p:nvPr>
        </p:nvSpPr>
        <p:spPr>
          <a:xfrm>
            <a:off x="6079914" y="3557562"/>
            <a:ext cx="20136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4"/>
          <p:cNvSpPr txBox="1">
            <a:spLocks noGrp="1"/>
          </p:cNvSpPr>
          <p:nvPr>
            <p:ph type="subTitle" idx="8"/>
          </p:nvPr>
        </p:nvSpPr>
        <p:spPr>
          <a:xfrm>
            <a:off x="6079914" y="3908561"/>
            <a:ext cx="20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5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3" name="Google Shape;123;p25"/>
          <p:cNvSpPr txBox="1">
            <a:spLocks noGrp="1"/>
          </p:cNvSpPr>
          <p:nvPr>
            <p:ph type="title" idx="2"/>
          </p:nvPr>
        </p:nvSpPr>
        <p:spPr>
          <a:xfrm>
            <a:off x="774079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774079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>
            <a:spLocks noGrp="1"/>
          </p:cNvSpPr>
          <p:nvPr>
            <p:ph type="title" idx="3"/>
          </p:nvPr>
        </p:nvSpPr>
        <p:spPr>
          <a:xfrm>
            <a:off x="2714080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>
            <a:spLocks noGrp="1"/>
          </p:cNvSpPr>
          <p:nvPr>
            <p:ph type="subTitle" idx="4"/>
          </p:nvPr>
        </p:nvSpPr>
        <p:spPr>
          <a:xfrm>
            <a:off x="2714080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>
            <a:spLocks noGrp="1"/>
          </p:cNvSpPr>
          <p:nvPr>
            <p:ph type="title" idx="5"/>
          </p:nvPr>
        </p:nvSpPr>
        <p:spPr>
          <a:xfrm>
            <a:off x="4654074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5"/>
          <p:cNvSpPr txBox="1">
            <a:spLocks noGrp="1"/>
          </p:cNvSpPr>
          <p:nvPr>
            <p:ph type="subTitle" idx="6"/>
          </p:nvPr>
        </p:nvSpPr>
        <p:spPr>
          <a:xfrm>
            <a:off x="4654074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>
            <a:spLocks noGrp="1"/>
          </p:cNvSpPr>
          <p:nvPr>
            <p:ph type="title" idx="7"/>
          </p:nvPr>
        </p:nvSpPr>
        <p:spPr>
          <a:xfrm>
            <a:off x="6594075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>
            <a:spLocks noGrp="1"/>
          </p:cNvSpPr>
          <p:nvPr>
            <p:ph type="subTitle" idx="8"/>
          </p:nvPr>
        </p:nvSpPr>
        <p:spPr>
          <a:xfrm>
            <a:off x="6594075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3" name="Google Shape;133;p26"/>
          <p:cNvSpPr txBox="1">
            <a:spLocks noGrp="1"/>
          </p:cNvSpPr>
          <p:nvPr>
            <p:ph type="title" idx="2"/>
          </p:nvPr>
        </p:nvSpPr>
        <p:spPr>
          <a:xfrm>
            <a:off x="2272855" y="1366950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>
            <a:spLocks noGrp="1"/>
          </p:cNvSpPr>
          <p:nvPr>
            <p:ph type="subTitle" idx="1"/>
          </p:nvPr>
        </p:nvSpPr>
        <p:spPr>
          <a:xfrm>
            <a:off x="2272855" y="1731038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>
            <a:spLocks noGrp="1"/>
          </p:cNvSpPr>
          <p:nvPr>
            <p:ph type="title" idx="3"/>
          </p:nvPr>
        </p:nvSpPr>
        <p:spPr>
          <a:xfrm>
            <a:off x="5896955" y="3588081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>
            <a:spLocks noGrp="1"/>
          </p:cNvSpPr>
          <p:nvPr>
            <p:ph type="subTitle" idx="4"/>
          </p:nvPr>
        </p:nvSpPr>
        <p:spPr>
          <a:xfrm>
            <a:off x="5896955" y="3952739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>
            <a:spLocks noGrp="1"/>
          </p:cNvSpPr>
          <p:nvPr>
            <p:ph type="title" idx="5"/>
          </p:nvPr>
        </p:nvSpPr>
        <p:spPr>
          <a:xfrm>
            <a:off x="5896955" y="1366950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6"/>
          <p:cNvSpPr txBox="1">
            <a:spLocks noGrp="1"/>
          </p:cNvSpPr>
          <p:nvPr>
            <p:ph type="subTitle" idx="6"/>
          </p:nvPr>
        </p:nvSpPr>
        <p:spPr>
          <a:xfrm>
            <a:off x="5896955" y="1731038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>
            <a:spLocks noGrp="1"/>
          </p:cNvSpPr>
          <p:nvPr>
            <p:ph type="title" idx="7"/>
          </p:nvPr>
        </p:nvSpPr>
        <p:spPr>
          <a:xfrm>
            <a:off x="2272855" y="2477515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>
            <a:spLocks noGrp="1"/>
          </p:cNvSpPr>
          <p:nvPr>
            <p:ph type="subTitle" idx="8"/>
          </p:nvPr>
        </p:nvSpPr>
        <p:spPr>
          <a:xfrm>
            <a:off x="2272855" y="2841888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>
            <a:spLocks noGrp="1"/>
          </p:cNvSpPr>
          <p:nvPr>
            <p:ph type="title" idx="9"/>
          </p:nvPr>
        </p:nvSpPr>
        <p:spPr>
          <a:xfrm>
            <a:off x="2272855" y="3588080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>
            <a:spLocks noGrp="1"/>
          </p:cNvSpPr>
          <p:nvPr>
            <p:ph type="subTitle" idx="13"/>
          </p:nvPr>
        </p:nvSpPr>
        <p:spPr>
          <a:xfrm>
            <a:off x="2272855" y="3952739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>
            <a:spLocks noGrp="1"/>
          </p:cNvSpPr>
          <p:nvPr>
            <p:ph type="title" idx="14"/>
          </p:nvPr>
        </p:nvSpPr>
        <p:spPr>
          <a:xfrm>
            <a:off x="5896955" y="2477515"/>
            <a:ext cx="12648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6"/>
          <p:cNvSpPr txBox="1">
            <a:spLocks noGrp="1"/>
          </p:cNvSpPr>
          <p:nvPr>
            <p:ph type="subTitle" idx="15"/>
          </p:nvPr>
        </p:nvSpPr>
        <p:spPr>
          <a:xfrm>
            <a:off x="5896955" y="2841888"/>
            <a:ext cx="1927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 hasCustomPrompt="1"/>
          </p:nvPr>
        </p:nvSpPr>
        <p:spPr>
          <a:xfrm>
            <a:off x="838875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 idx="2" hasCustomPrompt="1"/>
          </p:nvPr>
        </p:nvSpPr>
        <p:spPr>
          <a:xfrm>
            <a:off x="3467400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3" hasCustomPrompt="1"/>
          </p:nvPr>
        </p:nvSpPr>
        <p:spPr>
          <a:xfrm>
            <a:off x="6095925" y="2343453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4"/>
          </p:nvPr>
        </p:nvSpPr>
        <p:spPr>
          <a:xfrm>
            <a:off x="838875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838875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>
            <a:spLocks noGrp="1"/>
          </p:cNvSpPr>
          <p:nvPr>
            <p:ph type="title" idx="5"/>
          </p:nvPr>
        </p:nvSpPr>
        <p:spPr>
          <a:xfrm>
            <a:off x="3467400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>
            <a:spLocks noGrp="1"/>
          </p:cNvSpPr>
          <p:nvPr>
            <p:ph type="subTitle" idx="6"/>
          </p:nvPr>
        </p:nvSpPr>
        <p:spPr>
          <a:xfrm>
            <a:off x="3467400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6095925" y="3282205"/>
            <a:ext cx="22092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>
            <a:spLocks noGrp="1"/>
          </p:cNvSpPr>
          <p:nvPr>
            <p:ph type="subTitle" idx="8"/>
          </p:nvPr>
        </p:nvSpPr>
        <p:spPr>
          <a:xfrm>
            <a:off x="6095925" y="3644714"/>
            <a:ext cx="22092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>
            <a:spLocks noGrp="1"/>
          </p:cNvSpPr>
          <p:nvPr>
            <p:ph type="title" idx="9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713100" y="1201112"/>
            <a:ext cx="37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8" name="Google Shape;158;p28"/>
          <p:cNvSpPr txBox="1">
            <a:spLocks noGrp="1"/>
          </p:cNvSpPr>
          <p:nvPr>
            <p:ph type="subTitle" idx="1"/>
          </p:nvPr>
        </p:nvSpPr>
        <p:spPr>
          <a:xfrm>
            <a:off x="713100" y="1841262"/>
            <a:ext cx="3425700" cy="21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489100" y="1622525"/>
            <a:ext cx="40203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4489095" y="2691754"/>
            <a:ext cx="34257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713100" y="1317450"/>
            <a:ext cx="41997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100" y="1160389"/>
            <a:ext cx="77178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0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713225" y="709903"/>
            <a:ext cx="37704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6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67" name="Google Shape;167;p31"/>
          <p:cNvSpPr txBox="1">
            <a:spLocks noGrp="1"/>
          </p:cNvSpPr>
          <p:nvPr>
            <p:ph type="subTitle" idx="1"/>
          </p:nvPr>
        </p:nvSpPr>
        <p:spPr>
          <a:xfrm>
            <a:off x="713100" y="1766050"/>
            <a:ext cx="31482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/>
        </p:nvSpPr>
        <p:spPr>
          <a:xfrm>
            <a:off x="713100" y="3509320"/>
            <a:ext cx="33564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4"/>
              </a:rPr>
              <a:t>Freepik</a:t>
            </a:r>
            <a:endParaRPr sz="12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2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512687" y="2862197"/>
            <a:ext cx="264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12688" y="3255797"/>
            <a:ext cx="26445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4986812" y="2862197"/>
            <a:ext cx="264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986813" y="3255797"/>
            <a:ext cx="26445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699769" y="1641984"/>
            <a:ext cx="36780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4699769" y="2723659"/>
            <a:ext cx="344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021170" y="950575"/>
            <a:ext cx="7101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3578600" y="3299750"/>
            <a:ext cx="48507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508100" y="2521275"/>
            <a:ext cx="39213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16150" y="4063551"/>
            <a:ext cx="7511700" cy="60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○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■"/>
              <a:defRPr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6.png"/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>
            <a:off x="713100" y="1316050"/>
            <a:ext cx="67389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 </a:t>
            </a:r>
            <a:endParaRPr sz="55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Performance Report </a:t>
            </a:r>
            <a:endParaRPr sz="55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1"/>
          <a:srcRect l="-113" t="21805" r="5344" b="12694"/>
          <a:stretch>
            <a:fillRect/>
          </a:stretch>
        </p:blipFill>
        <p:spPr>
          <a:xfrm rot="379241">
            <a:off x="3713852" y="66090"/>
            <a:ext cx="7105123" cy="259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>
            <a:off x="875625" y="3819950"/>
            <a:ext cx="4629300" cy="1086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43"/>
          <p:cNvSpPr txBox="1"/>
          <p:nvPr/>
        </p:nvSpPr>
        <p:spPr>
          <a:xfrm>
            <a:off x="753825" y="3901550"/>
            <a:ext cx="462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600"/>
              <a:buFont typeface="Source Sans Pro" panose="020B0503030403020204"/>
              <a:buChar char="●"/>
            </a:pPr>
            <a:r>
              <a:rPr lang="en-GB" sz="1600" dirty="0">
                <a:solidFill>
                  <a:schemeClr val="bg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General trend: Acorn Airline offers fewer flights everyday (including cancelled flights)</a:t>
            </a:r>
            <a:endParaRPr sz="1600" dirty="0">
              <a:solidFill>
                <a:schemeClr val="bg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600"/>
              <a:buFont typeface="Source Sans Pro" panose="020B0503030403020204"/>
              <a:buChar char="●"/>
            </a:pPr>
            <a:r>
              <a:rPr lang="en-GB" sz="1600" dirty="0">
                <a:solidFill>
                  <a:schemeClr val="bg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Difference: about 3000 flights/day</a:t>
            </a:r>
            <a:endParaRPr sz="1600" dirty="0">
              <a:solidFill>
                <a:schemeClr val="bg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8454625" y="4449800"/>
            <a:ext cx="4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884B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</a:t>
            </a:r>
            <a:endParaRPr>
              <a:solidFill>
                <a:srgbClr val="5884B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8426225" y="4049600"/>
            <a:ext cx="4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993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BA</a:t>
            </a:r>
            <a:endParaRPr>
              <a:solidFill>
                <a:srgbClr val="F4993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/>
          </p:nvPr>
        </p:nvSpPr>
        <p:spPr>
          <a:xfrm>
            <a:off x="2342975" y="532700"/>
            <a:ext cx="66051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Number of Flights Scheduled vs. Day of the Week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8229600" y="4549850"/>
            <a:ext cx="213000" cy="20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43"/>
          <p:cNvSpPr/>
          <p:nvPr/>
        </p:nvSpPr>
        <p:spPr>
          <a:xfrm>
            <a:off x="8229600" y="4168850"/>
            <a:ext cx="213000" cy="200100"/>
          </a:xfrm>
          <a:prstGeom prst="ellipse">
            <a:avLst/>
          </a:prstGeom>
          <a:solidFill>
            <a:srgbClr val="F49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43"/>
          <p:cNvSpPr/>
          <p:nvPr/>
        </p:nvSpPr>
        <p:spPr>
          <a:xfrm>
            <a:off x="116525" y="81800"/>
            <a:ext cx="450900" cy="45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43"/>
          <p:cNvSpPr txBox="1">
            <a:spLocks noGrp="1"/>
          </p:cNvSpPr>
          <p:nvPr>
            <p:ph type="title" idx="4294967295"/>
          </p:nvPr>
        </p:nvSpPr>
        <p:spPr>
          <a:xfrm>
            <a:off x="625525" y="-144062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Quantity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5475" y="200750"/>
            <a:ext cx="213000" cy="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1950" y="1070363"/>
            <a:ext cx="8240110" cy="25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4404625" y="3374325"/>
            <a:ext cx="1328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Day of Week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 rot="-5400000">
            <a:off x="-780025" y="2085875"/>
            <a:ext cx="2431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Count of Flight Number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4"/>
          <p:cNvPicPr preferRelativeResize="0"/>
          <p:nvPr/>
        </p:nvPicPr>
        <p:blipFill rotWithShape="1">
          <a:blip r:embed="rId1"/>
          <a:srcRect t="7621"/>
          <a:stretch>
            <a:fillRect/>
          </a:stretch>
        </p:blipFill>
        <p:spPr>
          <a:xfrm>
            <a:off x="7856975" y="4375000"/>
            <a:ext cx="1080975" cy="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3975" y="740625"/>
            <a:ext cx="5908968" cy="40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2918300" y="83200"/>
            <a:ext cx="61824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Airports where Berry Airline flights reach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116525" y="81800"/>
            <a:ext cx="450900" cy="45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838" y="199965"/>
            <a:ext cx="192431" cy="19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>
            <a:spLocks noGrp="1"/>
          </p:cNvSpPr>
          <p:nvPr>
            <p:ph type="title" idx="4294967295"/>
          </p:nvPr>
        </p:nvSpPr>
        <p:spPr>
          <a:xfrm>
            <a:off x="625525" y="-144062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Route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/>
          <p:nvPr/>
        </p:nvSpPr>
        <p:spPr>
          <a:xfrm>
            <a:off x="6707550" y="1539875"/>
            <a:ext cx="2235900" cy="1139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7" name="Google Shape;337;p45"/>
          <p:cNvPicPr preferRelativeResize="0"/>
          <p:nvPr/>
        </p:nvPicPr>
        <p:blipFill rotWithShape="1">
          <a:blip r:embed="rId1"/>
          <a:srcRect t="7621"/>
          <a:stretch>
            <a:fillRect/>
          </a:stretch>
        </p:blipFill>
        <p:spPr>
          <a:xfrm>
            <a:off x="6409175" y="4375000"/>
            <a:ext cx="1080975" cy="4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/>
        </p:nvSpPr>
        <p:spPr>
          <a:xfrm>
            <a:off x="6459575" y="1598800"/>
            <a:ext cx="2283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Airlines’ flights do not reach certain areas</a:t>
            </a:r>
            <a:endParaRPr sz="16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25" y="1022275"/>
            <a:ext cx="6026774" cy="3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/>
          <p:nvPr/>
        </p:nvSpPr>
        <p:spPr>
          <a:xfrm>
            <a:off x="2822200" y="2407475"/>
            <a:ext cx="1427400" cy="543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41" name="Google Shape;341;p45"/>
          <p:cNvSpPr/>
          <p:nvPr/>
        </p:nvSpPr>
        <p:spPr>
          <a:xfrm rot="2359556">
            <a:off x="4418455" y="2862046"/>
            <a:ext cx="463446" cy="101605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635525" y="867125"/>
            <a:ext cx="1265700" cy="958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3" name="Google Shape;343;p45"/>
          <p:cNvCxnSpPr>
            <a:stCxn id="342" idx="6"/>
            <a:endCxn id="338" idx="1"/>
          </p:cNvCxnSpPr>
          <p:nvPr/>
        </p:nvCxnSpPr>
        <p:spPr>
          <a:xfrm>
            <a:off x="1901225" y="1346525"/>
            <a:ext cx="4558500" cy="7140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5"/>
          <p:cNvCxnSpPr>
            <a:stCxn id="340" idx="6"/>
            <a:endCxn id="338" idx="1"/>
          </p:cNvCxnSpPr>
          <p:nvPr/>
        </p:nvCxnSpPr>
        <p:spPr>
          <a:xfrm rot="10800000" flipH="1">
            <a:off x="4249600" y="2060525"/>
            <a:ext cx="2210100" cy="6189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45"/>
          <p:cNvCxnSpPr>
            <a:stCxn id="341" idx="0"/>
            <a:endCxn id="338" idx="1"/>
          </p:cNvCxnSpPr>
          <p:nvPr/>
        </p:nvCxnSpPr>
        <p:spPr>
          <a:xfrm rot="-5400000">
            <a:off x="5257528" y="1774822"/>
            <a:ext cx="916500" cy="14877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45"/>
          <p:cNvSpPr txBox="1">
            <a:spLocks noGrp="1"/>
          </p:cNvSpPr>
          <p:nvPr>
            <p:ph type="title"/>
          </p:nvPr>
        </p:nvSpPr>
        <p:spPr>
          <a:xfrm>
            <a:off x="3283075" y="373375"/>
            <a:ext cx="571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Airports where Acorn Airline flights reach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grpSp>
        <p:nvGrpSpPr>
          <p:cNvPr id="347" name="Google Shape;347;p45"/>
          <p:cNvGrpSpPr/>
          <p:nvPr/>
        </p:nvGrpSpPr>
        <p:grpSpPr>
          <a:xfrm>
            <a:off x="166364" y="174522"/>
            <a:ext cx="207276" cy="207063"/>
            <a:chOff x="2497275" y="2744159"/>
            <a:chExt cx="370930" cy="370549"/>
          </a:xfrm>
        </p:grpSpPr>
        <p:sp>
          <p:nvSpPr>
            <p:cNvPr id="348" name="Google Shape;348;p4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4" name="Google Shape;354;p45"/>
          <p:cNvSpPr/>
          <p:nvPr/>
        </p:nvSpPr>
        <p:spPr>
          <a:xfrm>
            <a:off x="116525" y="81800"/>
            <a:ext cx="450900" cy="45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838" y="199965"/>
            <a:ext cx="192431" cy="19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>
            <a:spLocks noGrp="1"/>
          </p:cNvSpPr>
          <p:nvPr>
            <p:ph type="title" idx="4294967295"/>
          </p:nvPr>
        </p:nvSpPr>
        <p:spPr>
          <a:xfrm>
            <a:off x="625525" y="-144062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Route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5599950" y="3374100"/>
            <a:ext cx="3223800" cy="149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" name="Google Shape;362;p46"/>
          <p:cNvSpPr txBox="1"/>
          <p:nvPr/>
        </p:nvSpPr>
        <p:spPr>
          <a:xfrm>
            <a:off x="5668425" y="3531100"/>
            <a:ext cx="2888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●"/>
            </a:pPr>
            <a:r>
              <a:rPr lang="en-GB" b="1" dirty="0">
                <a:solidFill>
                  <a:schemeClr val="bg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857</a:t>
            </a:r>
            <a:r>
              <a:rPr lang="en-GB" dirty="0">
                <a:solidFill>
                  <a:srgbClr val="0000FF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different flight paths provided by Berry Airlines</a:t>
            </a:r>
            <a:endParaRPr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3575" y="893025"/>
            <a:ext cx="7902001" cy="24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5671274" y="4176000"/>
            <a:ext cx="3152475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●"/>
            </a:pPr>
            <a:r>
              <a:rPr lang="en-GB" b="1" dirty="0">
                <a:solidFill>
                  <a:schemeClr val="bg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746</a:t>
            </a:r>
            <a:r>
              <a:rPr lang="en-GB" dirty="0">
                <a:solidFill>
                  <a:schemeClr val="bg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GB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different flight paths by Acorn Airlines</a:t>
            </a:r>
            <a:endParaRPr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116525" y="158000"/>
            <a:ext cx="450900" cy="45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5838" y="276165"/>
            <a:ext cx="192431" cy="19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6"/>
          <p:cNvSpPr txBox="1">
            <a:spLocks noGrp="1"/>
          </p:cNvSpPr>
          <p:nvPr>
            <p:ph type="title" idx="4294967295"/>
          </p:nvPr>
        </p:nvSpPr>
        <p:spPr>
          <a:xfrm>
            <a:off x="625525" y="-67862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Route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485000" y="288700"/>
            <a:ext cx="85551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Comparison of Flight Paths</a:t>
            </a:r>
            <a:endParaRPr sz="25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293575" y="721600"/>
            <a:ext cx="4347000" cy="58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Number of Distinct Flights of the two Airlines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Airline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3250050" y="3130900"/>
            <a:ext cx="2349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Distinct count of Path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6807575" y="1522875"/>
            <a:ext cx="450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746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7695525" y="2371650"/>
            <a:ext cx="450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857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352000" y="1495300"/>
            <a:ext cx="4509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BB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7"/>
          <p:cNvPicPr preferRelativeResize="0"/>
          <p:nvPr/>
        </p:nvPicPr>
        <p:blipFill rotWithShape="1">
          <a:blip r:embed="rId1"/>
          <a:srcRect l="10232" t="6469" r="15023" b="7160"/>
          <a:stretch>
            <a:fillRect/>
          </a:stretch>
        </p:blipFill>
        <p:spPr>
          <a:xfrm>
            <a:off x="351176" y="1553550"/>
            <a:ext cx="3715851" cy="30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3652925" y="4377225"/>
            <a:ext cx="5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993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BA</a:t>
            </a:r>
            <a:endParaRPr>
              <a:solidFill>
                <a:srgbClr val="F4993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2890925" y="4605825"/>
            <a:ext cx="55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 rotWithShape="1">
          <a:blip r:embed="rId2"/>
          <a:srcRect l="9718" t="6468" r="8267" b="6936"/>
          <a:stretch>
            <a:fillRect/>
          </a:stretch>
        </p:blipFill>
        <p:spPr>
          <a:xfrm>
            <a:off x="4538725" y="1553550"/>
            <a:ext cx="4289199" cy="3255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 rot="-4653926">
            <a:off x="6644922" y="2548563"/>
            <a:ext cx="593523" cy="1217405"/>
          </a:xfrm>
          <a:prstGeom prst="rtTriangl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84" name="Google Shape;384;p47"/>
          <p:cNvSpPr/>
          <p:nvPr/>
        </p:nvSpPr>
        <p:spPr>
          <a:xfrm>
            <a:off x="5743150" y="291225"/>
            <a:ext cx="3223800" cy="149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p47"/>
          <p:cNvSpPr txBox="1"/>
          <p:nvPr/>
        </p:nvSpPr>
        <p:spPr>
          <a:xfrm>
            <a:off x="5760850" y="483225"/>
            <a:ext cx="318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 routes of Acorn Airlines are mainly focused in South-east regions while Berry Airlines’ routes are more evenly distributed across the country.</a:t>
            </a:r>
            <a:endParaRPr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8288900" y="4377225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884B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</a:t>
            </a:r>
            <a:endParaRPr>
              <a:solidFill>
                <a:srgbClr val="5884B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268925" y="234200"/>
            <a:ext cx="450900" cy="45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8238" y="352365"/>
            <a:ext cx="192431" cy="19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>
            <a:spLocks noGrp="1"/>
          </p:cNvSpPr>
          <p:nvPr>
            <p:ph type="title" idx="4294967295"/>
          </p:nvPr>
        </p:nvSpPr>
        <p:spPr>
          <a:xfrm>
            <a:off x="777925" y="8338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Route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" name="Google Shape;378;p47"/>
          <p:cNvSpPr txBox="1"/>
          <p:nvPr/>
        </p:nvSpPr>
        <p:spPr>
          <a:xfrm>
            <a:off x="191925" y="809050"/>
            <a:ext cx="540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2400"/>
              <a:t>Visualized distinct flight paths in map</a:t>
            </a:r>
            <a:endParaRPr lang="en-SG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8"/>
          <p:cNvPicPr preferRelativeResize="0"/>
          <p:nvPr/>
        </p:nvPicPr>
        <p:blipFill rotWithShape="1">
          <a:blip r:embed="rId1"/>
          <a:srcRect t="6635" b="8948"/>
          <a:stretch>
            <a:fillRect/>
          </a:stretch>
        </p:blipFill>
        <p:spPr>
          <a:xfrm>
            <a:off x="4842850" y="907625"/>
            <a:ext cx="2427350" cy="4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/>
          <p:nvPr/>
        </p:nvSpPr>
        <p:spPr>
          <a:xfrm>
            <a:off x="6581575" y="1521150"/>
            <a:ext cx="2469300" cy="1743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7" name="Google Shape;397;p48"/>
          <p:cNvPicPr preferRelativeResize="0"/>
          <p:nvPr/>
        </p:nvPicPr>
        <p:blipFill rotWithShape="1">
          <a:blip r:embed="rId2"/>
          <a:srcRect t="5407" b="7937"/>
          <a:stretch>
            <a:fillRect/>
          </a:stretch>
        </p:blipFill>
        <p:spPr>
          <a:xfrm>
            <a:off x="2461769" y="841663"/>
            <a:ext cx="2427357" cy="43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6508100" y="1600350"/>
            <a:ext cx="2340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Airlines has more delayed flights. </a:t>
            </a:r>
            <a:endParaRPr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 general, the proportion of delayed flights are around 40-50%.</a:t>
            </a:r>
            <a:endParaRPr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01" name="Google Shape;401;p48"/>
          <p:cNvSpPr txBox="1">
            <a:spLocks noGrp="1"/>
          </p:cNvSpPr>
          <p:nvPr>
            <p:ph type="title" idx="4294967295"/>
          </p:nvPr>
        </p:nvSpPr>
        <p:spPr>
          <a:xfrm>
            <a:off x="744500" y="-138325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Delays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212650" y="97150"/>
            <a:ext cx="431700" cy="44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8760" y="195725"/>
            <a:ext cx="239363" cy="24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0475" y="1123725"/>
            <a:ext cx="1659650" cy="40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2164097" y="305874"/>
            <a:ext cx="2491895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arrival delayed flights</a:t>
            </a:r>
            <a:endParaRPr lang="en-SG" sz="12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7" name="Google Shape;236;p38"/>
          <p:cNvSpPr txBox="1"/>
          <p:nvPr/>
        </p:nvSpPr>
        <p:spPr>
          <a:xfrm>
            <a:off x="4655991" y="294288"/>
            <a:ext cx="2854705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departure delayed flights</a:t>
            </a:r>
            <a:endParaRPr lang="en-SG" sz="12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0" name="Google Shape;236;p38"/>
          <p:cNvSpPr txBox="1"/>
          <p:nvPr/>
        </p:nvSpPr>
        <p:spPr>
          <a:xfrm>
            <a:off x="98410" y="305874"/>
            <a:ext cx="2491895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delayed flights</a:t>
            </a:r>
            <a:endParaRPr lang="en-SG" sz="12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/>
          <p:nvPr/>
        </p:nvSpPr>
        <p:spPr>
          <a:xfrm>
            <a:off x="0" y="2907650"/>
            <a:ext cx="9144000" cy="2235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0" name="Google Shape;410;p49"/>
          <p:cNvPicPr preferRelativeResize="0"/>
          <p:nvPr/>
        </p:nvPicPr>
        <p:blipFill rotWithShape="1">
          <a:blip r:embed="rId1"/>
          <a:srcRect t="20102" b="15979"/>
          <a:stretch>
            <a:fillRect/>
          </a:stretch>
        </p:blipFill>
        <p:spPr>
          <a:xfrm>
            <a:off x="164800" y="1476925"/>
            <a:ext cx="8814403" cy="9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178275" y="849725"/>
            <a:ext cx="8555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Percentage of flights arrive within 15 mins after scheduled time</a:t>
            </a:r>
            <a:endParaRPr sz="25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grpSp>
        <p:nvGrpSpPr>
          <p:cNvPr id="412" name="Google Shape;412;p49"/>
          <p:cNvGrpSpPr/>
          <p:nvPr/>
        </p:nvGrpSpPr>
        <p:grpSpPr>
          <a:xfrm>
            <a:off x="148950" y="122555"/>
            <a:ext cx="201781" cy="201405"/>
            <a:chOff x="1421638" y="4125629"/>
            <a:chExt cx="374709" cy="374010"/>
          </a:xfrm>
        </p:grpSpPr>
        <p:sp>
          <p:nvSpPr>
            <p:cNvPr id="413" name="Google Shape;413;p49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5" name="Google Shape;415;p49"/>
          <p:cNvSpPr txBox="1"/>
          <p:nvPr/>
        </p:nvSpPr>
        <p:spPr>
          <a:xfrm>
            <a:off x="299725" y="3465800"/>
            <a:ext cx="6100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-"/>
            </a:pPr>
            <a:r>
              <a:rPr lang="en-GB" sz="1500" b="1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Majority </a:t>
            </a: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of flights (&gt;75%) arrive with a moderate delay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-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percentage of moderately-delayed flights from Acorn Airlines is about 7% less compared to Berry Airlines.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4294967295"/>
          </p:nvPr>
        </p:nvSpPr>
        <p:spPr>
          <a:xfrm>
            <a:off x="834700" y="-3425"/>
            <a:ext cx="37791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Delays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299725" y="241424"/>
            <a:ext cx="452700" cy="47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0506" y="348220"/>
            <a:ext cx="250995" cy="26594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9"/>
          <p:cNvSpPr txBox="1"/>
          <p:nvPr/>
        </p:nvSpPr>
        <p:spPr>
          <a:xfrm>
            <a:off x="2323800" y="2260450"/>
            <a:ext cx="4496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Percentage of flights that arrive within 15mins of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148950" y="1339825"/>
            <a:ext cx="6858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Airline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6028575" y="1909550"/>
            <a:ext cx="2872800" cy="218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26" name="Google Shape;426;p50"/>
          <p:cNvPicPr preferRelativeResize="0"/>
          <p:nvPr/>
        </p:nvPicPr>
        <p:blipFill rotWithShape="1">
          <a:blip r:embed="rId1"/>
          <a:srcRect l="5315" t="11257" r="3201" b="6512"/>
          <a:stretch>
            <a:fillRect/>
          </a:stretch>
        </p:blipFill>
        <p:spPr>
          <a:xfrm rot="-303206">
            <a:off x="6795102" y="146412"/>
            <a:ext cx="2211575" cy="1038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/>
        </p:nvSpPr>
        <p:spPr>
          <a:xfrm>
            <a:off x="340100" y="874875"/>
            <a:ext cx="5774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Cancellation rate of two airlines</a:t>
            </a:r>
            <a:endParaRPr sz="26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28" name="Google Shape;428;p50"/>
          <p:cNvPicPr preferRelativeResize="0"/>
          <p:nvPr/>
        </p:nvPicPr>
        <p:blipFill rotWithShape="1">
          <a:blip r:embed="rId2"/>
          <a:srcRect t="5624" b="3367"/>
          <a:stretch>
            <a:fillRect/>
          </a:stretch>
        </p:blipFill>
        <p:spPr>
          <a:xfrm>
            <a:off x="416300" y="1640375"/>
            <a:ext cx="5597573" cy="32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6175325" y="2085525"/>
            <a:ext cx="2642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Cancellation rate: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 -2.67%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BA - 0.31%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 has a high cancellation rate.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400825" y="203425"/>
            <a:ext cx="433800" cy="4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50"/>
          <p:cNvSpPr txBox="1">
            <a:spLocks noGrp="1"/>
          </p:cNvSpPr>
          <p:nvPr>
            <p:ph type="title" idx="4294967295"/>
          </p:nvPr>
        </p:nvSpPr>
        <p:spPr>
          <a:xfrm>
            <a:off x="400825" y="13075"/>
            <a:ext cx="3386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Cancellation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4039" y="304737"/>
            <a:ext cx="247375" cy="2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2202850" y="2805550"/>
            <a:ext cx="8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</a:t>
            </a:r>
            <a:endParaRPr>
              <a:solidFill>
                <a:schemeClr val="lt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2.67%</a:t>
            </a:r>
            <a:endParaRPr>
              <a:solidFill>
                <a:schemeClr val="lt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4658400" y="2805550"/>
            <a:ext cx="8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BA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0.31%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/>
          <p:nvPr/>
        </p:nvSpPr>
        <p:spPr>
          <a:xfrm>
            <a:off x="6028575" y="1052200"/>
            <a:ext cx="2872800" cy="379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51"/>
          <p:cNvSpPr txBox="1">
            <a:spLocks noGrp="1"/>
          </p:cNvSpPr>
          <p:nvPr>
            <p:ph type="title"/>
          </p:nvPr>
        </p:nvSpPr>
        <p:spPr>
          <a:xfrm>
            <a:off x="2520563" y="285238"/>
            <a:ext cx="6541386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Number of Cancelled Flights vs. Day of Week</a:t>
            </a:r>
            <a:endParaRPr sz="2400"/>
          </a:p>
        </p:txBody>
      </p:sp>
      <p:sp>
        <p:nvSpPr>
          <p:cNvPr id="441" name="Google Shape;441;p51"/>
          <p:cNvSpPr txBox="1">
            <a:spLocks noGrp="1"/>
          </p:cNvSpPr>
          <p:nvPr>
            <p:ph type="subTitle" idx="1"/>
          </p:nvPr>
        </p:nvSpPr>
        <p:spPr>
          <a:xfrm>
            <a:off x="6213550" y="1182900"/>
            <a:ext cx="2570400" cy="3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Trends: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No. of flights cancelled per day:</a:t>
            </a: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Acorn airlines: &gt; 400</a:t>
            </a: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Berry airlines: +- 100</a:t>
            </a: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During the midweek, the cancellation rate for Acorn airline flights increase.</a:t>
            </a:r>
            <a:endParaRPr sz="17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248425" y="127225"/>
            <a:ext cx="433800" cy="4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4294967295"/>
          </p:nvPr>
        </p:nvSpPr>
        <p:spPr>
          <a:xfrm>
            <a:off x="248425" y="-63125"/>
            <a:ext cx="3386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Cancellation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1639" y="228537"/>
            <a:ext cx="247375" cy="2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8425" y="1111050"/>
            <a:ext cx="5723776" cy="35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7475" y="1241525"/>
            <a:ext cx="1203575" cy="5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 txBox="1"/>
          <p:nvPr/>
        </p:nvSpPr>
        <p:spPr>
          <a:xfrm>
            <a:off x="2581825" y="4526075"/>
            <a:ext cx="1331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Day of Week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48" name="Google Shape;448;p51"/>
          <p:cNvSpPr txBox="1"/>
          <p:nvPr/>
        </p:nvSpPr>
        <p:spPr>
          <a:xfrm rot="-5400000">
            <a:off x="-618000" y="2772100"/>
            <a:ext cx="1590000" cy="3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Count of Flight Number</a:t>
            </a:r>
            <a:endParaRPr sz="11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/>
          <p:nvPr/>
        </p:nvSpPr>
        <p:spPr>
          <a:xfrm>
            <a:off x="301400" y="1464825"/>
            <a:ext cx="4368000" cy="3344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52"/>
          <p:cNvSpPr txBox="1"/>
          <p:nvPr/>
        </p:nvSpPr>
        <p:spPr>
          <a:xfrm>
            <a:off x="228600" y="3767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highlight>
                  <a:schemeClr val="dk2"/>
                </a:highlight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diverted flights</a:t>
            </a:r>
            <a:endParaRPr sz="2500">
              <a:solidFill>
                <a:schemeClr val="lt1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281850" y="151300"/>
            <a:ext cx="468900" cy="46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52"/>
          <p:cNvSpPr txBox="1"/>
          <p:nvPr/>
        </p:nvSpPr>
        <p:spPr>
          <a:xfrm>
            <a:off x="702225" y="1830550"/>
            <a:ext cx="3687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●"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Diversion rate: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Airline: 0.385%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Berry Airline:  0.321%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●"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Though the difference seems not significant, the situation can not be estimated positively.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0363" y="199813"/>
            <a:ext cx="371875" cy="3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>
            <a:spLocks noGrp="1"/>
          </p:cNvSpPr>
          <p:nvPr>
            <p:ph type="title" idx="4294967295"/>
          </p:nvPr>
        </p:nvSpPr>
        <p:spPr>
          <a:xfrm>
            <a:off x="477025" y="-63125"/>
            <a:ext cx="3386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Diversion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6976" y="376700"/>
            <a:ext cx="3118136" cy="44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08725" y="315925"/>
            <a:ext cx="33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2"/>
                </a:highlight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Table of contents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1606416" y="250127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Dataset Overview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 idx="3"/>
          </p:nvPr>
        </p:nvSpPr>
        <p:spPr>
          <a:xfrm>
            <a:off x="2176125" y="2071974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01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7"/>
          </p:nvPr>
        </p:nvSpPr>
        <p:spPr>
          <a:xfrm>
            <a:off x="4811666" y="2501275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Performance Analysis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6" name="Google Shape;186;p35"/>
          <p:cNvSpPr txBox="1">
            <a:spLocks noGrp="1"/>
          </p:cNvSpPr>
          <p:nvPr>
            <p:ph type="title" idx="9"/>
          </p:nvPr>
        </p:nvSpPr>
        <p:spPr>
          <a:xfrm>
            <a:off x="5331175" y="1990586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02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13"/>
          </p:nvPr>
        </p:nvSpPr>
        <p:spPr>
          <a:xfrm>
            <a:off x="1606416" y="4388521"/>
            <a:ext cx="235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Reasoning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 idx="15"/>
          </p:nvPr>
        </p:nvSpPr>
        <p:spPr>
          <a:xfrm>
            <a:off x="2176125" y="3960363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03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6"/>
          </p:nvPr>
        </p:nvSpPr>
        <p:spPr>
          <a:xfrm>
            <a:off x="4279825" y="4199150"/>
            <a:ext cx="33177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Suggestions for improvement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title" idx="18"/>
          </p:nvPr>
        </p:nvSpPr>
        <p:spPr>
          <a:xfrm>
            <a:off x="5301175" y="3921413"/>
            <a:ext cx="1215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04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601898" flipH="1">
            <a:off x="6748649" y="61927"/>
            <a:ext cx="2158978" cy="12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2419870" y="3149285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35"/>
          <p:cNvSpPr/>
          <p:nvPr/>
        </p:nvSpPr>
        <p:spPr>
          <a:xfrm>
            <a:off x="2419870" y="128541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35"/>
          <p:cNvSpPr/>
          <p:nvPr/>
        </p:nvSpPr>
        <p:spPr>
          <a:xfrm>
            <a:off x="5574920" y="1263085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35"/>
          <p:cNvSpPr/>
          <p:nvPr/>
        </p:nvSpPr>
        <p:spPr>
          <a:xfrm>
            <a:off x="5544920" y="3112535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6" name="Google Shape;196;p35"/>
          <p:cNvGrpSpPr/>
          <p:nvPr/>
        </p:nvGrpSpPr>
        <p:grpSpPr>
          <a:xfrm>
            <a:off x="2592375" y="1473807"/>
            <a:ext cx="382519" cy="350682"/>
            <a:chOff x="2903337" y="4279032"/>
            <a:chExt cx="382519" cy="350682"/>
          </a:xfrm>
        </p:grpSpPr>
        <p:sp>
          <p:nvSpPr>
            <p:cNvPr id="197" name="Google Shape;197;p35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12" name="Google Shape;212;p35"/>
          <p:cNvGrpSpPr/>
          <p:nvPr/>
        </p:nvGrpSpPr>
        <p:grpSpPr>
          <a:xfrm>
            <a:off x="5772874" y="1460988"/>
            <a:ext cx="331611" cy="331674"/>
            <a:chOff x="5774124" y="4294550"/>
            <a:chExt cx="331611" cy="331674"/>
          </a:xfrm>
        </p:grpSpPr>
        <p:sp>
          <p:nvSpPr>
            <p:cNvPr id="213" name="Google Shape;213;p35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5" name="Google Shape;215;p35"/>
          <p:cNvSpPr/>
          <p:nvPr/>
        </p:nvSpPr>
        <p:spPr>
          <a:xfrm>
            <a:off x="2606443" y="3350979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35"/>
          <p:cNvSpPr/>
          <p:nvPr/>
        </p:nvSpPr>
        <p:spPr>
          <a:xfrm>
            <a:off x="5757789" y="3295012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3937100" y="1355400"/>
            <a:ext cx="4368000" cy="3344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5" name="Google Shape;465;p53"/>
          <p:cNvPicPr preferRelativeResize="0"/>
          <p:nvPr/>
        </p:nvPicPr>
        <p:blipFill rotWithShape="1">
          <a:blip r:embed="rId1"/>
          <a:srcRect t="4783" b="9482"/>
          <a:stretch>
            <a:fillRect/>
          </a:stretch>
        </p:blipFill>
        <p:spPr>
          <a:xfrm>
            <a:off x="241625" y="569750"/>
            <a:ext cx="3352524" cy="451839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>
            <a:spLocks noGrp="1"/>
          </p:cNvSpPr>
          <p:nvPr>
            <p:ph type="title"/>
          </p:nvPr>
        </p:nvSpPr>
        <p:spPr>
          <a:xfrm>
            <a:off x="1763951" y="226800"/>
            <a:ext cx="7242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Average Taxi-in &amp; Taxi-out Time (in mins)</a:t>
            </a:r>
            <a:r>
              <a:rPr lang="en-GB" sz="29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  </a:t>
            </a:r>
            <a:endParaRPr sz="29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284500" y="133750"/>
            <a:ext cx="445200" cy="4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53"/>
          <p:cNvSpPr txBox="1"/>
          <p:nvPr/>
        </p:nvSpPr>
        <p:spPr>
          <a:xfrm>
            <a:off x="4286600" y="1672950"/>
            <a:ext cx="3669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●"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average taxi-in and taxi-out time of AA are slightly higher, with a 1-min difference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●"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average taxi-out time  nearly  doubles the average taxi-in time, which shows higher congestion level at the original airport.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0713" y="226812"/>
            <a:ext cx="252774" cy="25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>
            <a:spLocks noGrp="1"/>
          </p:cNvSpPr>
          <p:nvPr>
            <p:ph type="title" idx="4294967295"/>
          </p:nvPr>
        </p:nvSpPr>
        <p:spPr>
          <a:xfrm>
            <a:off x="400825" y="-63125"/>
            <a:ext cx="3386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Detail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 rot="-5400000">
            <a:off x="0" y="2597275"/>
            <a:ext cx="5244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Mins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497068">
            <a:off x="-991039" y="2942808"/>
            <a:ext cx="5891553" cy="226985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/>
          <p:nvPr/>
        </p:nvSpPr>
        <p:spPr>
          <a:xfrm>
            <a:off x="5155650" y="2687275"/>
            <a:ext cx="3558300" cy="2133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p54"/>
          <p:cNvSpPr txBox="1">
            <a:spLocks noGrp="1"/>
          </p:cNvSpPr>
          <p:nvPr>
            <p:ph type="title"/>
          </p:nvPr>
        </p:nvSpPr>
        <p:spPr>
          <a:xfrm>
            <a:off x="2902909" y="317923"/>
            <a:ext cx="5811000" cy="6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Aircrafts utilization</a:t>
            </a:r>
            <a:endParaRPr sz="26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5182950" y="2969125"/>
            <a:ext cx="3503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●"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 aircrafts are much less efficient compared to Berry Airline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●"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Difference: ~40 flights/aircraft over 2 months period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2"/>
          <a:srcRect t="21989" b="29989"/>
          <a:stretch>
            <a:fillRect/>
          </a:stretch>
        </p:blipFill>
        <p:spPr>
          <a:xfrm>
            <a:off x="542375" y="1286150"/>
            <a:ext cx="8415674" cy="7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4"/>
          <p:cNvSpPr/>
          <p:nvPr/>
        </p:nvSpPr>
        <p:spPr>
          <a:xfrm>
            <a:off x="284500" y="133750"/>
            <a:ext cx="445200" cy="4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82" name="Google Shape;482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713" y="226812"/>
            <a:ext cx="252774" cy="25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>
            <a:spLocks noGrp="1"/>
          </p:cNvSpPr>
          <p:nvPr>
            <p:ph type="title" idx="4294967295"/>
          </p:nvPr>
        </p:nvSpPr>
        <p:spPr>
          <a:xfrm>
            <a:off x="400825" y="-63125"/>
            <a:ext cx="3386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Detail</a:t>
            </a:r>
            <a:endParaRPr sz="20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2393400" y="2067525"/>
            <a:ext cx="34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Utilization(num of flight/num of aircraft)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633475" y="1063725"/>
            <a:ext cx="857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Airline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305245">
            <a:off x="5045273" y="176152"/>
            <a:ext cx="4032303" cy="133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225" y="2625625"/>
            <a:ext cx="2999752" cy="2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476265" y="458113"/>
            <a:ext cx="4328609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4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Mr.B’s concern</a:t>
            </a:r>
            <a:endParaRPr lang="en-SG" sz="4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7" name="Google Shape;236;p38"/>
          <p:cNvSpPr txBox="1"/>
          <p:nvPr/>
        </p:nvSpPr>
        <p:spPr>
          <a:xfrm>
            <a:off x="3499658" y="3004062"/>
            <a:ext cx="495868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8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“More than 30% of the flights would be delayed, I hope this don’t mess up my schedule.”</a:t>
            </a:r>
            <a:endParaRPr lang="en-SG" sz="18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SG" sz="1800" b="0" dirty="0">
                <a:effectLst/>
              </a:rPr>
            </a:br>
            <a:r>
              <a:rPr lang="en-SG" sz="18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Why so many flights are being delayed? Let’s find out more!</a:t>
            </a:r>
            <a:endParaRPr lang="en-SG" sz="1800" b="0" dirty="0">
              <a:effectLst/>
            </a:endParaRPr>
          </a:p>
          <a:p>
            <a:br>
              <a:rPr lang="en-SG" sz="1100" dirty="0"/>
            </a:br>
            <a:endParaRPr lang="en-SG" sz="16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>
            <a:spLocks noGrp="1"/>
          </p:cNvSpPr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Reasoning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1"/>
          </p:nvPr>
        </p:nvSpPr>
        <p:spPr>
          <a:xfrm>
            <a:off x="872100" y="4167200"/>
            <a:ext cx="73998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Factors of arrival delay for Acorn Airlines and how they compare against Berry Airlines </a:t>
            </a:r>
            <a:endParaRPr sz="1700" dirty="0"/>
          </a:p>
        </p:txBody>
      </p:sp>
      <p:sp>
        <p:nvSpPr>
          <p:cNvPr id="500" name="Google Shape;500;p56"/>
          <p:cNvSpPr txBox="1">
            <a:spLocks noGrp="1"/>
          </p:cNvSpPr>
          <p:nvPr>
            <p:ph type="title" idx="2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03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20802" y="302275"/>
            <a:ext cx="5509899" cy="18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206725" y="1184325"/>
            <a:ext cx="2480700" cy="263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p57"/>
          <p:cNvSpPr txBox="1">
            <a:spLocks noGrp="1"/>
          </p:cNvSpPr>
          <p:nvPr>
            <p:ph type="title"/>
          </p:nvPr>
        </p:nvSpPr>
        <p:spPr>
          <a:xfrm>
            <a:off x="139092" y="399300"/>
            <a:ext cx="8062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Relationship between Arrival Delay and Departure Delay in Acorn Airline</a:t>
            </a:r>
            <a:endParaRPr sz="20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508" name="Google Shape;508;p57"/>
          <p:cNvPicPr preferRelativeResize="0"/>
          <p:nvPr/>
        </p:nvPicPr>
        <p:blipFill rotWithShape="1">
          <a:blip r:embed="rId1"/>
          <a:srcRect t="5015"/>
          <a:stretch>
            <a:fillRect/>
          </a:stretch>
        </p:blipFill>
        <p:spPr>
          <a:xfrm>
            <a:off x="2983050" y="1184324"/>
            <a:ext cx="5938025" cy="3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>
            <a:spLocks noGrp="1"/>
          </p:cNvSpPr>
          <p:nvPr>
            <p:ph type="subTitle" idx="1"/>
          </p:nvPr>
        </p:nvSpPr>
        <p:spPr>
          <a:xfrm>
            <a:off x="-41825" y="1426975"/>
            <a:ext cx="2977800" cy="3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Model: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Arrival delay = 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0.967071 * Departure delay + 8.71715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 (p-value &lt; 0.0001)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5103275" y="935175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Arrival Delay vs. Departure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5733925" y="4405475"/>
            <a:ext cx="24807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Departure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 rot="-5400000">
            <a:off x="2263000" y="2371650"/>
            <a:ext cx="1362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Arrival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/>
          <p:nvPr/>
        </p:nvSpPr>
        <p:spPr>
          <a:xfrm>
            <a:off x="539800" y="1646950"/>
            <a:ext cx="2480700" cy="263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Google Shape;518;p58"/>
          <p:cNvSpPr txBox="1">
            <a:spLocks noGrp="1"/>
          </p:cNvSpPr>
          <p:nvPr>
            <p:ph type="title"/>
          </p:nvPr>
        </p:nvSpPr>
        <p:spPr>
          <a:xfrm>
            <a:off x="-873200" y="180075"/>
            <a:ext cx="97890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Average delay time for different reasons</a:t>
            </a:r>
            <a:endParaRPr sz="28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19" name="Google Shape;519;p58"/>
          <p:cNvSpPr txBox="1"/>
          <p:nvPr/>
        </p:nvSpPr>
        <p:spPr>
          <a:xfrm>
            <a:off x="607975" y="1756288"/>
            <a:ext cx="2237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Trends: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Both airlines take similar durations in handling delays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Berry airlines takes longer time in handling delays that is caused by the National Air System.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520" name="Google Shape;520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32550" y="1017975"/>
            <a:ext cx="5554660" cy="39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/>
          <p:nvPr/>
        </p:nvSpPr>
        <p:spPr>
          <a:xfrm>
            <a:off x="5322475" y="4846850"/>
            <a:ext cx="177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Reasons for Delay</a:t>
            </a:r>
            <a:endParaRPr sz="12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5619475" y="1017975"/>
            <a:ext cx="1180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Airline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 rot="-5400000">
            <a:off x="1759950" y="2841675"/>
            <a:ext cx="3247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Average Time Taken for Delay ( in mins)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63150" y="865575"/>
            <a:ext cx="3800999" cy="2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-873200" y="180075"/>
            <a:ext cx="97890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different delay reasons</a:t>
            </a:r>
            <a:endParaRPr sz="28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757025" y="1646950"/>
            <a:ext cx="2480700" cy="263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Trends:</a:t>
            </a: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Airline Delay &amp; Late Aircraft delay accounts for the most delays for both airlines </a:t>
            </a: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 has higher percentage of Late Aircraft Delay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58076" y="2742100"/>
            <a:ext cx="3811150" cy="2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95729" y="2809867"/>
            <a:ext cx="51875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Acorn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>
            <a:spLocks noGrp="1"/>
          </p:cNvSpPr>
          <p:nvPr>
            <p:ph type="title"/>
          </p:nvPr>
        </p:nvSpPr>
        <p:spPr>
          <a:xfrm>
            <a:off x="233317" y="674075"/>
            <a:ext cx="8062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Arrival Delay (in time frame)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537" name="Google Shape;537;p60"/>
          <p:cNvPicPr preferRelativeResize="0"/>
          <p:nvPr/>
        </p:nvPicPr>
        <p:blipFill rotWithShape="1">
          <a:blip r:embed="rId1"/>
          <a:srcRect t="4603" b="4594"/>
          <a:stretch>
            <a:fillRect/>
          </a:stretch>
        </p:blipFill>
        <p:spPr>
          <a:xfrm>
            <a:off x="183250" y="1388275"/>
            <a:ext cx="5938028" cy="3456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0"/>
          <p:cNvSpPr txBox="1"/>
          <p:nvPr/>
        </p:nvSpPr>
        <p:spPr>
          <a:xfrm>
            <a:off x="5234250" y="3919550"/>
            <a:ext cx="14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993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BA</a:t>
            </a:r>
            <a:endParaRPr>
              <a:solidFill>
                <a:srgbClr val="F4993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39" name="Google Shape;539;p60"/>
          <p:cNvSpPr txBox="1"/>
          <p:nvPr/>
        </p:nvSpPr>
        <p:spPr>
          <a:xfrm>
            <a:off x="1817975" y="4639800"/>
            <a:ext cx="2522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Scheduled  Arrival Time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 rot="-5400000">
            <a:off x="-356100" y="2751875"/>
            <a:ext cx="10971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Day of Week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5234250" y="1169450"/>
            <a:ext cx="1237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Level of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"/>
          <p:cNvSpPr/>
          <p:nvPr/>
        </p:nvSpPr>
        <p:spPr>
          <a:xfrm>
            <a:off x="6712975" y="1338450"/>
            <a:ext cx="2297400" cy="3033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7" name="Google Shape;547;p61"/>
          <p:cNvPicPr preferRelativeResize="0"/>
          <p:nvPr/>
        </p:nvPicPr>
        <p:blipFill rotWithShape="1">
          <a:blip r:embed="rId1"/>
          <a:srcRect t="6121" b="6051"/>
          <a:stretch>
            <a:fillRect/>
          </a:stretch>
        </p:blipFill>
        <p:spPr>
          <a:xfrm>
            <a:off x="183250" y="1425075"/>
            <a:ext cx="5938028" cy="33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/>
          <p:nvPr/>
        </p:nvSpPr>
        <p:spPr>
          <a:xfrm>
            <a:off x="1359475" y="1601700"/>
            <a:ext cx="329100" cy="342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949800" y="2028300"/>
            <a:ext cx="329100" cy="342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1359475" y="2400450"/>
            <a:ext cx="329100" cy="342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51" name="Google Shape;551;p61"/>
          <p:cNvSpPr/>
          <p:nvPr/>
        </p:nvSpPr>
        <p:spPr>
          <a:xfrm>
            <a:off x="1332050" y="2773850"/>
            <a:ext cx="329100" cy="342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949800" y="3904850"/>
            <a:ext cx="329100" cy="342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553" name="Google Shape;553;p61"/>
          <p:cNvCxnSpPr>
            <a:stCxn id="548" idx="6"/>
            <a:endCxn id="554" idx="1"/>
          </p:cNvCxnSpPr>
          <p:nvPr/>
        </p:nvCxnSpPr>
        <p:spPr>
          <a:xfrm>
            <a:off x="1688575" y="1773000"/>
            <a:ext cx="5024400" cy="33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61"/>
          <p:cNvCxnSpPr>
            <a:stCxn id="549" idx="6"/>
            <a:endCxn id="554" idx="1"/>
          </p:cNvCxnSpPr>
          <p:nvPr/>
        </p:nvCxnSpPr>
        <p:spPr>
          <a:xfrm rot="10800000" flipH="1">
            <a:off x="1278900" y="2112000"/>
            <a:ext cx="5434200" cy="8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61"/>
          <p:cNvCxnSpPr>
            <a:stCxn id="550" idx="6"/>
            <a:endCxn id="554" idx="1"/>
          </p:cNvCxnSpPr>
          <p:nvPr/>
        </p:nvCxnSpPr>
        <p:spPr>
          <a:xfrm rot="10800000" flipH="1">
            <a:off x="1688575" y="2112150"/>
            <a:ext cx="5024400" cy="45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61"/>
          <p:cNvCxnSpPr>
            <a:stCxn id="551" idx="6"/>
            <a:endCxn id="554" idx="1"/>
          </p:cNvCxnSpPr>
          <p:nvPr/>
        </p:nvCxnSpPr>
        <p:spPr>
          <a:xfrm rot="10800000" flipH="1">
            <a:off x="1661150" y="2112050"/>
            <a:ext cx="5052000" cy="833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61"/>
          <p:cNvCxnSpPr>
            <a:endCxn id="554" idx="1"/>
          </p:cNvCxnSpPr>
          <p:nvPr/>
        </p:nvCxnSpPr>
        <p:spPr>
          <a:xfrm rot="10800000" flipH="1">
            <a:off x="1278800" y="2112125"/>
            <a:ext cx="5434200" cy="1964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233317" y="674075"/>
            <a:ext cx="8062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Arrival Delay (in time frame)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5234250" y="3919550"/>
            <a:ext cx="3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884B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AA</a:t>
            </a:r>
            <a:endParaRPr>
              <a:solidFill>
                <a:srgbClr val="5884B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61" name="Google Shape;561;p61"/>
          <p:cNvSpPr txBox="1"/>
          <p:nvPr/>
        </p:nvSpPr>
        <p:spPr>
          <a:xfrm>
            <a:off x="6712975" y="1373100"/>
            <a:ext cx="22122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arrival delay level at following time points is relatively high: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○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Monday 2am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○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Thursday 4-5am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○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Friday 4-5am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○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Saturday 2am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○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Sunday 4-5am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All in wee hours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1817975" y="4639800"/>
            <a:ext cx="2522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Scheduled  Arrival Time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 rot="-5400000">
            <a:off x="-356100" y="2751875"/>
            <a:ext cx="10971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Day of Week</a:t>
            </a:r>
            <a:endParaRPr sz="13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5234250" y="1169450"/>
            <a:ext cx="1237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Level of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>
            <a:spLocks noGrp="1"/>
          </p:cNvSpPr>
          <p:nvPr>
            <p:ph type="title"/>
          </p:nvPr>
        </p:nvSpPr>
        <p:spPr>
          <a:xfrm>
            <a:off x="128650" y="284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Other attempts</a:t>
            </a: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70" name="Google Shape;570;p62"/>
          <p:cNvSpPr/>
          <p:nvPr/>
        </p:nvSpPr>
        <p:spPr>
          <a:xfrm>
            <a:off x="193375" y="1207375"/>
            <a:ext cx="2863500" cy="3579300"/>
          </a:xfrm>
          <a:prstGeom prst="roundRect">
            <a:avLst>
              <a:gd name="adj" fmla="val 1175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62"/>
          <p:cNvSpPr txBox="1"/>
          <p:nvPr/>
        </p:nvSpPr>
        <p:spPr>
          <a:xfrm>
            <a:off x="997375" y="4220351"/>
            <a:ext cx="1231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Lower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759550" y="1028300"/>
            <a:ext cx="1689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highlight>
                  <a:schemeClr val="dk2"/>
                </a:highlight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Holiday</a:t>
            </a:r>
            <a:endParaRPr sz="2400">
              <a:solidFill>
                <a:schemeClr val="lt1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73" name="Google Shape;573;p62"/>
          <p:cNvSpPr/>
          <p:nvPr/>
        </p:nvSpPr>
        <p:spPr>
          <a:xfrm>
            <a:off x="5129100" y="1073600"/>
            <a:ext cx="3725700" cy="3626100"/>
          </a:xfrm>
          <a:prstGeom prst="roundRect">
            <a:avLst>
              <a:gd name="adj" fmla="val 1175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4" name="Google Shape;574;p62"/>
          <p:cNvSpPr txBox="1"/>
          <p:nvPr/>
        </p:nvSpPr>
        <p:spPr>
          <a:xfrm>
            <a:off x="6459900" y="4182253"/>
            <a:ext cx="1231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No Trend</a:t>
            </a:r>
            <a:endParaRPr sz="1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75" name="Google Shape;575;p62"/>
          <p:cNvSpPr txBox="1"/>
          <p:nvPr/>
        </p:nvSpPr>
        <p:spPr>
          <a:xfrm>
            <a:off x="6201013" y="855100"/>
            <a:ext cx="14904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highlight>
                  <a:schemeClr val="dk2"/>
                </a:highlight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Distance</a:t>
            </a:r>
            <a:endParaRPr sz="2400">
              <a:solidFill>
                <a:schemeClr val="lt1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576" name="Google Shape;576;p62"/>
          <p:cNvPicPr preferRelativeResize="0"/>
          <p:nvPr/>
        </p:nvPicPr>
        <p:blipFill rotWithShape="1">
          <a:blip r:embed="rId1"/>
          <a:srcRect l="2383" t="2860" r="1895" b="4563"/>
          <a:stretch>
            <a:fillRect/>
          </a:stretch>
        </p:blipFill>
        <p:spPr>
          <a:xfrm rot="1550857">
            <a:off x="2421051" y="3425160"/>
            <a:ext cx="3646244" cy="18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2"/>
          <p:cNvPicPr preferRelativeResize="0"/>
          <p:nvPr/>
        </p:nvPicPr>
        <p:blipFill rotWithShape="1">
          <a:blip r:embed="rId2"/>
          <a:srcRect l="1776" t="12421" r="60982" b="3931"/>
          <a:stretch>
            <a:fillRect/>
          </a:stretch>
        </p:blipFill>
        <p:spPr>
          <a:xfrm>
            <a:off x="517875" y="1588375"/>
            <a:ext cx="2460273" cy="24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2"/>
          <p:cNvSpPr txBox="1"/>
          <p:nvPr/>
        </p:nvSpPr>
        <p:spPr>
          <a:xfrm>
            <a:off x="1429225" y="3059725"/>
            <a:ext cx="193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Independence day</a:t>
            </a:r>
            <a:endParaRPr sz="1200">
              <a:solidFill>
                <a:srgbClr val="FF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cxnSp>
        <p:nvCxnSpPr>
          <p:cNvPr id="579" name="Google Shape;579;p62"/>
          <p:cNvCxnSpPr>
            <a:stCxn id="578" idx="1"/>
          </p:cNvCxnSpPr>
          <p:nvPr/>
        </p:nvCxnSpPr>
        <p:spPr>
          <a:xfrm flipH="1">
            <a:off x="1040125" y="3244375"/>
            <a:ext cx="389100" cy="348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0" name="Google Shape;580;p62"/>
          <p:cNvPicPr preferRelativeResize="0"/>
          <p:nvPr/>
        </p:nvPicPr>
        <p:blipFill rotWithShape="1">
          <a:blip r:embed="rId3"/>
          <a:srcRect l="1960" t="5075" b="8613"/>
          <a:stretch>
            <a:fillRect/>
          </a:stretch>
        </p:blipFill>
        <p:spPr>
          <a:xfrm>
            <a:off x="5417400" y="1702125"/>
            <a:ext cx="3384248" cy="18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2"/>
          <p:cNvSpPr txBox="1"/>
          <p:nvPr/>
        </p:nvSpPr>
        <p:spPr>
          <a:xfrm rot="-5400000">
            <a:off x="-812125" y="2641725"/>
            <a:ext cx="240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Proportion of Delayed Flights</a:t>
            </a:r>
            <a:endParaRPr sz="11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82" name="Google Shape;582;p62"/>
          <p:cNvSpPr txBox="1"/>
          <p:nvPr/>
        </p:nvSpPr>
        <p:spPr>
          <a:xfrm>
            <a:off x="6679198" y="3546187"/>
            <a:ext cx="1375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Distance</a:t>
            </a:r>
            <a:endParaRPr dirty="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>
            <a:off x="1243000" y="3951900"/>
            <a:ext cx="110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Flight Date</a:t>
            </a:r>
            <a:endParaRPr sz="12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84" name="Google Shape;584;p62"/>
          <p:cNvSpPr txBox="1"/>
          <p:nvPr/>
        </p:nvSpPr>
        <p:spPr>
          <a:xfrm rot="-5400000">
            <a:off x="4103850" y="2159475"/>
            <a:ext cx="241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Median of arrival delay</a:t>
            </a:r>
            <a:endParaRPr sz="12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Dataset Overview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2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1"/>
          <a:srcRect l="5953" b="21365"/>
          <a:stretch>
            <a:fillRect/>
          </a:stretch>
        </p:blipFill>
        <p:spPr>
          <a:xfrm rot="285205">
            <a:off x="2624975" y="2675701"/>
            <a:ext cx="6563700" cy="23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5" y="0"/>
            <a:ext cx="91440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Factors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91" name="Google Shape;591;p63"/>
          <p:cNvSpPr txBox="1">
            <a:spLocks noGrp="1"/>
          </p:cNvSpPr>
          <p:nvPr>
            <p:ph type="subTitle" idx="1"/>
          </p:nvPr>
        </p:nvSpPr>
        <p:spPr>
          <a:xfrm>
            <a:off x="908301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Departure Delay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92" name="Google Shape;592;p63"/>
          <p:cNvSpPr txBox="1">
            <a:spLocks noGrp="1"/>
          </p:cNvSpPr>
          <p:nvPr>
            <p:ph type="subTitle" idx="2"/>
          </p:nvPr>
        </p:nvSpPr>
        <p:spPr>
          <a:xfrm>
            <a:off x="908301" y="3420492"/>
            <a:ext cx="22056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correlation between departure and arrival delay (intuitively consistent)</a:t>
            </a:r>
            <a:endParaRPr lang="en-GB"/>
          </a:p>
        </p:txBody>
      </p:sp>
      <p:sp>
        <p:nvSpPr>
          <p:cNvPr id="593" name="Google Shape;593;p63"/>
          <p:cNvSpPr txBox="1">
            <a:spLocks noGrp="1"/>
          </p:cNvSpPr>
          <p:nvPr>
            <p:ph type="subTitle" idx="3"/>
          </p:nvPr>
        </p:nvSpPr>
        <p:spPr>
          <a:xfrm>
            <a:off x="3469926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Regular Reasons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94" name="Google Shape;594;p63"/>
          <p:cNvSpPr txBox="1">
            <a:spLocks noGrp="1"/>
          </p:cNvSpPr>
          <p:nvPr>
            <p:ph type="subTitle" idx="4"/>
          </p:nvPr>
        </p:nvSpPr>
        <p:spPr>
          <a:xfrm>
            <a:off x="3469925" y="3420504"/>
            <a:ext cx="22056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Security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Airline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Late Aircraft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National Air System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Weather</a:t>
            </a:r>
            <a:endParaRPr lang="en-GB"/>
          </a:p>
        </p:txBody>
      </p:sp>
      <p:sp>
        <p:nvSpPr>
          <p:cNvPr id="595" name="Google Shape;595;p63"/>
          <p:cNvSpPr txBox="1">
            <a:spLocks noGrp="1"/>
          </p:cNvSpPr>
          <p:nvPr>
            <p:ph type="subTitle" idx="5"/>
          </p:nvPr>
        </p:nvSpPr>
        <p:spPr>
          <a:xfrm>
            <a:off x="6031551" y="3026892"/>
            <a:ext cx="220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Time points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96" name="Google Shape;596;p63"/>
          <p:cNvSpPr txBox="1">
            <a:spLocks noGrp="1"/>
          </p:cNvSpPr>
          <p:nvPr>
            <p:ph type="subTitle" idx="6"/>
          </p:nvPr>
        </p:nvSpPr>
        <p:spPr>
          <a:xfrm>
            <a:off x="6031550" y="3420500"/>
            <a:ext cx="2558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Arrival delay is more severe at certain time in certain days</a:t>
            </a:r>
            <a:endParaRPr lang="en-GB"/>
          </a:p>
        </p:txBody>
      </p:sp>
      <p:sp>
        <p:nvSpPr>
          <p:cNvPr id="597" name="Google Shape;597;p63"/>
          <p:cNvSpPr/>
          <p:nvPr/>
        </p:nvSpPr>
        <p:spPr>
          <a:xfrm>
            <a:off x="1525401" y="1858611"/>
            <a:ext cx="971400" cy="97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63"/>
          <p:cNvSpPr/>
          <p:nvPr/>
        </p:nvSpPr>
        <p:spPr>
          <a:xfrm>
            <a:off x="4087026" y="1858611"/>
            <a:ext cx="971400" cy="97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9" name="Google Shape;599;p63"/>
          <p:cNvSpPr/>
          <p:nvPr/>
        </p:nvSpPr>
        <p:spPr>
          <a:xfrm>
            <a:off x="6648651" y="1858611"/>
            <a:ext cx="971400" cy="97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63"/>
          <p:cNvSpPr txBox="1"/>
          <p:nvPr/>
        </p:nvSpPr>
        <p:spPr>
          <a:xfrm>
            <a:off x="1849250" y="2010125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2F2F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1</a:t>
            </a:r>
            <a:endParaRPr sz="2600">
              <a:solidFill>
                <a:srgbClr val="F2F2F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01" name="Google Shape;601;p63"/>
          <p:cNvSpPr txBox="1"/>
          <p:nvPr/>
        </p:nvSpPr>
        <p:spPr>
          <a:xfrm>
            <a:off x="4410875" y="205180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2F2F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2</a:t>
            </a:r>
            <a:endParaRPr sz="2600">
              <a:solidFill>
                <a:srgbClr val="F2F2F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02" name="Google Shape;602;p63"/>
          <p:cNvSpPr txBox="1"/>
          <p:nvPr/>
        </p:nvSpPr>
        <p:spPr>
          <a:xfrm>
            <a:off x="6972500" y="2010125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2F2F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3</a:t>
            </a:r>
            <a:endParaRPr sz="2600">
              <a:solidFill>
                <a:srgbClr val="F2F2F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305245">
            <a:off x="5045273" y="176152"/>
            <a:ext cx="4032303" cy="133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225" y="2625625"/>
            <a:ext cx="2999752" cy="2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3441843" y="3444312"/>
            <a:ext cx="5565932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4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It seems that </a:t>
            </a:r>
            <a:r>
              <a:rPr lang="en-SG" sz="2400" b="0" i="0" u="none" strike="noStrike" dirty="0" err="1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Mr.B</a:t>
            </a:r>
            <a:r>
              <a:rPr lang="en-SG" sz="24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 is going to choose Berry Airlines instead of Acorn Airlines.</a:t>
            </a:r>
            <a:endParaRPr lang="en-SG" sz="24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4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How to win </a:t>
            </a:r>
            <a:r>
              <a:rPr lang="en-SG" sz="2400" b="0" i="0" u="none" strike="noStrike" dirty="0" err="1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Mr.B</a:t>
            </a:r>
            <a:r>
              <a:rPr lang="en-SG" sz="24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 over? </a:t>
            </a:r>
            <a:endParaRPr lang="en-SG" sz="2400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SG" sz="1100" dirty="0"/>
            </a:br>
            <a:br>
              <a:rPr lang="en-SG" sz="1100" dirty="0"/>
            </a:br>
            <a:endParaRPr lang="en-SG" sz="16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7" name="Google Shape;236;p38"/>
          <p:cNvSpPr txBox="1"/>
          <p:nvPr/>
        </p:nvSpPr>
        <p:spPr>
          <a:xfrm>
            <a:off x="476265" y="458113"/>
            <a:ext cx="4517733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4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Mr.B’s needs to make a choice…</a:t>
            </a:r>
            <a:endParaRPr lang="en-SG" sz="4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635381">
            <a:off x="159386" y="2707785"/>
            <a:ext cx="4610829" cy="25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>
            <a:spLocks noGrp="1"/>
          </p:cNvSpPr>
          <p:nvPr>
            <p:ph type="title"/>
          </p:nvPr>
        </p:nvSpPr>
        <p:spPr>
          <a:xfrm>
            <a:off x="2464800" y="1814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Suggestion for Improvement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17" name="Google Shape;617;p65"/>
          <p:cNvSpPr txBox="1">
            <a:spLocks noGrp="1"/>
          </p:cNvSpPr>
          <p:nvPr>
            <p:ph type="title" idx="2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04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18" name="Google Shape;618;p65"/>
          <p:cNvSpPr txBox="1">
            <a:spLocks noGrp="1"/>
          </p:cNvSpPr>
          <p:nvPr>
            <p:ph type="subTitle" idx="1"/>
          </p:nvPr>
        </p:nvSpPr>
        <p:spPr>
          <a:xfrm>
            <a:off x="3503550" y="2541375"/>
            <a:ext cx="5374800" cy="19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course of actions should Acorn Airlines take to better its performance against Berry Airlines?</a:t>
            </a:r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title"/>
          </p:nvPr>
        </p:nvSpPr>
        <p:spPr>
          <a:xfrm>
            <a:off x="152425" y="167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Top 10  Origin Airport where Departure Delay is Most Likely to Happen</a:t>
            </a:r>
            <a:endParaRPr sz="19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25" y="854612"/>
            <a:ext cx="7406424" cy="3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/>
          <p:nvPr/>
        </p:nvSpPr>
        <p:spPr>
          <a:xfrm>
            <a:off x="6974378" y="1391788"/>
            <a:ext cx="1931922" cy="2897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" name="Google Shape;626;p66"/>
          <p:cNvSpPr txBox="1"/>
          <p:nvPr/>
        </p:nvSpPr>
        <p:spPr>
          <a:xfrm>
            <a:off x="7099069" y="1440175"/>
            <a:ext cx="1807231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Departure Delay &gt; 0</a:t>
            </a: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ANC, CAE, GRR, LAX, MIA, DFW, ORD, CLT, CVG</a:t>
            </a: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</a:pP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Excluding airports with less than 10 flights</a:t>
            </a:r>
            <a:endParaRPr sz="15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27" name="Google Shape;627;p66"/>
          <p:cNvSpPr txBox="1"/>
          <p:nvPr/>
        </p:nvSpPr>
        <p:spPr>
          <a:xfrm>
            <a:off x="1862800" y="4597675"/>
            <a:ext cx="480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Percentage of Departure Delay Over Total Number of Flights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7"/>
          <p:cNvSpPr txBox="1">
            <a:spLocks noGrp="1"/>
          </p:cNvSpPr>
          <p:nvPr>
            <p:ph type="title"/>
          </p:nvPr>
        </p:nvSpPr>
        <p:spPr>
          <a:xfrm>
            <a:off x="152425" y="167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Top 10  Destination Airport where Delay is Most Likely to Happen</a:t>
            </a:r>
            <a:endParaRPr sz="20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33" name="Google Shape;633;p67"/>
          <p:cNvSpPr txBox="1"/>
          <p:nvPr/>
        </p:nvSpPr>
        <p:spPr>
          <a:xfrm>
            <a:off x="1098375" y="4364075"/>
            <a:ext cx="651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Percentage of Arrival Delay &gt; Departure Delay Overall Total Number of Flights Arrived</a:t>
            </a:r>
            <a:endParaRPr sz="12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634" name="Google Shape;634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7875" y="905025"/>
            <a:ext cx="7246324" cy="356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7"/>
          <p:cNvSpPr/>
          <p:nvPr/>
        </p:nvSpPr>
        <p:spPr>
          <a:xfrm>
            <a:off x="6605175" y="1626150"/>
            <a:ext cx="2322900" cy="263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67"/>
          <p:cNvSpPr txBox="1"/>
          <p:nvPr/>
        </p:nvSpPr>
        <p:spPr>
          <a:xfrm>
            <a:off x="6681625" y="1580850"/>
            <a:ext cx="2069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Arrival Delay &gt; Departure Delay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CVG, FLL, VPS, GRR, LBB, MAF, OKC, CAE, PNS, IAH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Excluding airports with less than 10 flights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8"/>
          <p:cNvSpPr/>
          <p:nvPr/>
        </p:nvSpPr>
        <p:spPr>
          <a:xfrm>
            <a:off x="6724250" y="1254900"/>
            <a:ext cx="2322900" cy="2633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68"/>
          <p:cNvSpPr txBox="1">
            <a:spLocks noGrp="1"/>
          </p:cNvSpPr>
          <p:nvPr>
            <p:ph type="title"/>
          </p:nvPr>
        </p:nvSpPr>
        <p:spPr>
          <a:xfrm>
            <a:off x="253025" y="822250"/>
            <a:ext cx="45408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Weather delay (in time frame)</a:t>
            </a:r>
            <a:endParaRPr sz="27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643" name="Google Shape;643;p68"/>
          <p:cNvPicPr preferRelativeResize="0"/>
          <p:nvPr/>
        </p:nvPicPr>
        <p:blipFill rotWithShape="1">
          <a:blip r:embed="rId1"/>
          <a:srcRect t="5513" b="6551"/>
          <a:stretch>
            <a:fillRect/>
          </a:stretch>
        </p:blipFill>
        <p:spPr>
          <a:xfrm>
            <a:off x="253025" y="1324950"/>
            <a:ext cx="6348252" cy="357885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8"/>
          <p:cNvSpPr txBox="1"/>
          <p:nvPr/>
        </p:nvSpPr>
        <p:spPr>
          <a:xfrm>
            <a:off x="6851000" y="1324950"/>
            <a:ext cx="2069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weather delay level at </a:t>
            </a:r>
            <a:r>
              <a:rPr lang="en-GB" sz="1500" b="1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midnight - 8am</a:t>
            </a: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is the highest.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 panose="020B0503030403020204"/>
              <a:buChar char="●"/>
            </a:pPr>
            <a:r>
              <a:rPr lang="en-GB" sz="15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weather conditions in the afternoon and in the evening are moderate.</a:t>
            </a: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45" name="Google Shape;645;p68"/>
          <p:cNvSpPr txBox="1"/>
          <p:nvPr/>
        </p:nvSpPr>
        <p:spPr>
          <a:xfrm>
            <a:off x="2086925" y="4743300"/>
            <a:ext cx="2522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Scheduled  Arrival Time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46" name="Google Shape;646;p68"/>
          <p:cNvSpPr txBox="1"/>
          <p:nvPr/>
        </p:nvSpPr>
        <p:spPr>
          <a:xfrm rot="-5400000">
            <a:off x="-1008650" y="2371650"/>
            <a:ext cx="2522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Day of week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47" name="Google Shape;647;p68"/>
          <p:cNvSpPr txBox="1"/>
          <p:nvPr/>
        </p:nvSpPr>
        <p:spPr>
          <a:xfrm>
            <a:off x="5602250" y="1112725"/>
            <a:ext cx="1122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Level of Delay</a:t>
            </a:r>
            <a:endParaRPr sz="12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-252296"/>
            <a:ext cx="9144003" cy="53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9"/>
          <p:cNvSpPr txBox="1">
            <a:spLocks noGrp="1"/>
          </p:cNvSpPr>
          <p:nvPr>
            <p:ph type="title"/>
          </p:nvPr>
        </p:nvSpPr>
        <p:spPr>
          <a:xfrm>
            <a:off x="713100" y="1572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Suggestions</a:t>
            </a:r>
            <a:endParaRPr lang="en-GB"/>
          </a:p>
        </p:txBody>
      </p:sp>
      <p:sp>
        <p:nvSpPr>
          <p:cNvPr id="654" name="Google Shape;654;p69"/>
          <p:cNvSpPr txBox="1">
            <a:spLocks noGrp="1"/>
          </p:cNvSpPr>
          <p:nvPr>
            <p:ph type="body" idx="1"/>
          </p:nvPr>
        </p:nvSpPr>
        <p:spPr>
          <a:xfrm>
            <a:off x="214350" y="1507050"/>
            <a:ext cx="87153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-GB" sz="1700">
                <a:solidFill>
                  <a:srgbClr val="F2F2F2"/>
                </a:solidFill>
                <a:highlight>
                  <a:schemeClr val="dk2"/>
                </a:highlight>
              </a:rPr>
              <a:t>More flight options for its customers</a:t>
            </a:r>
            <a:endParaRPr sz="1700">
              <a:solidFill>
                <a:srgbClr val="F2F2F2"/>
              </a:solidFill>
              <a:highlight>
                <a:schemeClr val="dk2"/>
              </a:highlight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○"/>
            </a:pPr>
            <a:r>
              <a:rPr lang="en-GB" sz="1700">
                <a:solidFill>
                  <a:srgbClr val="F2F2F2"/>
                </a:solidFill>
              </a:rPr>
              <a:t>Cooperate with airports in untouched areas (p11)</a:t>
            </a:r>
            <a:endParaRPr sz="1700">
              <a:solidFill>
                <a:srgbClr val="F2F2F2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○"/>
            </a:pPr>
            <a:r>
              <a:rPr lang="en-GB" sz="1700">
                <a:solidFill>
                  <a:srgbClr val="F2F2F2"/>
                </a:solidFill>
              </a:rPr>
              <a:t>Increase the variety of air routes to achieve a balanced service across the country (p12-14)</a:t>
            </a:r>
            <a:endParaRPr sz="1700">
              <a:solidFill>
                <a:srgbClr val="F2F2F2"/>
              </a:solidFill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○"/>
            </a:pPr>
            <a:r>
              <a:rPr lang="en-GB" sz="1700">
                <a:solidFill>
                  <a:srgbClr val="F2F2F2"/>
                </a:solidFill>
              </a:rPr>
              <a:t>Could also give more options for same air routes but different timings</a:t>
            </a:r>
            <a:endParaRPr sz="1700">
              <a:solidFill>
                <a:srgbClr val="F2F2F2"/>
              </a:solidFill>
            </a:endParaRPr>
          </a:p>
        </p:txBody>
      </p:sp>
      <p:sp>
        <p:nvSpPr>
          <p:cNvPr id="655" name="Google Shape;655;p69"/>
          <p:cNvSpPr txBox="1"/>
          <p:nvPr/>
        </p:nvSpPr>
        <p:spPr>
          <a:xfrm>
            <a:off x="214350" y="3179175"/>
            <a:ext cx="68466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Font typeface="Source Sans Pro" panose="020B0503030403020204"/>
              <a:buChar char="●"/>
            </a:pPr>
            <a:r>
              <a:rPr lang="en-GB" sz="1700">
                <a:solidFill>
                  <a:srgbClr val="F2F2F2"/>
                </a:solidFill>
                <a:highlight>
                  <a:schemeClr val="dk2"/>
                </a:highlight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Resource Allocation Efficiency</a:t>
            </a:r>
            <a:endParaRPr sz="1700">
              <a:solidFill>
                <a:srgbClr val="F2F2F2"/>
              </a:solidFill>
              <a:highlight>
                <a:schemeClr val="dk2"/>
              </a:highlight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Font typeface="Source Sans Pro" panose="020B0503030403020204"/>
              <a:buChar char="○"/>
            </a:pPr>
            <a:r>
              <a:rPr lang="en-GB" sz="1700">
                <a:solidFill>
                  <a:srgbClr val="F2F2F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Increase the efficiency of aircraft usage through better flight scheduling (p21)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-252296"/>
            <a:ext cx="9144003" cy="53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0"/>
          <p:cNvSpPr txBox="1">
            <a:spLocks noGrp="1"/>
          </p:cNvSpPr>
          <p:nvPr>
            <p:ph type="title"/>
          </p:nvPr>
        </p:nvSpPr>
        <p:spPr>
          <a:xfrm>
            <a:off x="214350" y="-1617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Suggestions</a:t>
            </a:r>
            <a:endParaRPr lang="en-GB"/>
          </a:p>
        </p:txBody>
      </p:sp>
      <p:sp>
        <p:nvSpPr>
          <p:cNvPr id="662" name="Google Shape;662;p70"/>
          <p:cNvSpPr txBox="1">
            <a:spLocks noGrp="1"/>
          </p:cNvSpPr>
          <p:nvPr>
            <p:ph type="body" idx="1"/>
          </p:nvPr>
        </p:nvSpPr>
        <p:spPr>
          <a:xfrm>
            <a:off x="214350" y="496775"/>
            <a:ext cx="8715300" cy="45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-GB" sz="1600" dirty="0">
                <a:solidFill>
                  <a:srgbClr val="F2F2F2"/>
                </a:solidFill>
                <a:highlight>
                  <a:schemeClr val="dk2"/>
                </a:highlight>
              </a:rPr>
              <a:t>Improve on Arrival Delay</a:t>
            </a:r>
            <a:endParaRPr sz="1600" dirty="0">
              <a:solidFill>
                <a:srgbClr val="F2F2F2"/>
              </a:solidFill>
              <a:highlight>
                <a:schemeClr val="dk2"/>
              </a:highlight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rial" panose="020B0604020202020204"/>
              <a:buChar char="●"/>
            </a:pPr>
            <a:r>
              <a:rPr lang="en-GB" sz="1700" dirty="0">
                <a:solidFill>
                  <a:srgbClr val="F2F2F2"/>
                </a:solidFill>
              </a:rPr>
              <a:t>Schedule for more buffer time</a:t>
            </a:r>
            <a:endParaRPr sz="1700" dirty="0">
              <a:solidFill>
                <a:srgbClr val="F2F2F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rial" panose="020B0604020202020204"/>
              <a:buChar char="●"/>
            </a:pPr>
            <a:r>
              <a:rPr lang="en-GB" sz="1700" dirty="0">
                <a:solidFill>
                  <a:srgbClr val="F2F2F2"/>
                </a:solidFill>
              </a:rPr>
              <a:t>Strengthen supervision over airports on their congestion level (p20)</a:t>
            </a:r>
            <a:endParaRPr sz="1700" dirty="0">
              <a:solidFill>
                <a:srgbClr val="F2F2F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rial" panose="020B0604020202020204"/>
              <a:buChar char="●"/>
            </a:pPr>
            <a:r>
              <a:rPr lang="en-GB" sz="1700" dirty="0">
                <a:solidFill>
                  <a:srgbClr val="F2F2F2"/>
                </a:solidFill>
              </a:rPr>
              <a:t>Pay special attention to Top 10 airports where arrival/departure delay are most likely to happen (p31-32)</a:t>
            </a:r>
            <a:endParaRPr sz="1700" dirty="0">
              <a:solidFill>
                <a:srgbClr val="F2F2F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rial" panose="020B0604020202020204"/>
              <a:buChar char="●"/>
            </a:pPr>
            <a:r>
              <a:rPr lang="en-GB" sz="1700" dirty="0">
                <a:solidFill>
                  <a:srgbClr val="F2F2F2"/>
                </a:solidFill>
              </a:rPr>
              <a:t>Can invest more in tackling late aircraft delay and airline delay first, since they make up more than 60% of arrival delay(p24-25)</a:t>
            </a:r>
            <a:endParaRPr sz="1700" dirty="0">
              <a:solidFill>
                <a:srgbClr val="F2F2F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000"/>
              <a:buFont typeface="Arial" panose="020B0604020202020204"/>
              <a:buChar char="○"/>
            </a:pPr>
            <a:r>
              <a:rPr lang="en-GB" sz="1700" dirty="0">
                <a:solidFill>
                  <a:srgbClr val="F2F2F2"/>
                </a:solidFill>
              </a:rPr>
              <a:t>Late aircraft - Properly schedule and utilize backup aircrafts (p24-25)</a:t>
            </a:r>
            <a:endParaRPr sz="1700" dirty="0">
              <a:solidFill>
                <a:srgbClr val="F2F2F2"/>
              </a:solidFill>
            </a:endParaRPr>
          </a:p>
          <a:p>
            <a:pPr marL="908050" lvl="1" indent="-285750">
              <a:lnSpc>
                <a:spcPct val="115000"/>
              </a:lnSpc>
              <a:buClr>
                <a:schemeClr val="bg1"/>
              </a:buClr>
              <a:buSzPts val="1000"/>
            </a:pPr>
            <a:r>
              <a:rPr lang="en-GB" sz="1700" dirty="0">
                <a:solidFill>
                  <a:srgbClr val="F2F2F2"/>
                </a:solidFill>
              </a:rPr>
              <a:t>Security - Improve security screening efficiency: investing in better technology, training staff to be more efficient, and streamlining the process to reduce wait times. (p24-25)</a:t>
            </a:r>
            <a:endParaRPr sz="1700" dirty="0">
              <a:solidFill>
                <a:srgbClr val="F2F2F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000"/>
              <a:buFont typeface="Arial" panose="020B0604020202020204"/>
              <a:buChar char="○"/>
            </a:pPr>
            <a:r>
              <a:rPr lang="en-GB" sz="1700" dirty="0">
                <a:solidFill>
                  <a:srgbClr val="F2F2F2"/>
                </a:solidFill>
              </a:rPr>
              <a:t>Weather - Avoid bad weather by scheduling fewer flights at certain time points (p24-25,p33)</a:t>
            </a:r>
            <a:endParaRPr sz="1700" dirty="0">
              <a:solidFill>
                <a:srgbClr val="F2F2F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 panose="020B0604020202020204"/>
              <a:buChar char="○"/>
            </a:pPr>
            <a:r>
              <a:rPr lang="en-GB" sz="1700" dirty="0">
                <a:solidFill>
                  <a:srgbClr val="F2F2F2"/>
                </a:solidFill>
              </a:rPr>
              <a:t>Airline - Invest in better technology and equipment, optimize</a:t>
            </a:r>
            <a:r>
              <a:rPr lang="en-GB" sz="1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staffing levels, and streamline </a:t>
            </a:r>
            <a:r>
              <a:rPr lang="en-GB" sz="1700" dirty="0">
                <a:solidFill>
                  <a:srgbClr val="F2F2F2"/>
                </a:solidFill>
              </a:rPr>
              <a:t>procedures to reduce inefficiencies. (p24-25)</a:t>
            </a:r>
            <a:endParaRPr sz="10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2F2F2"/>
              </a:solidFill>
              <a:highlight>
                <a:schemeClr val="dk2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2F2F2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>
            <a:spLocks noGrp="1"/>
          </p:cNvSpPr>
          <p:nvPr>
            <p:ph type="title"/>
          </p:nvPr>
        </p:nvSpPr>
        <p:spPr>
          <a:xfrm>
            <a:off x="131704" y="1237331"/>
            <a:ext cx="8385300" cy="23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/>
              <a:t>Mr.B</a:t>
            </a:r>
            <a:r>
              <a:rPr lang="en-GB" sz="2400" dirty="0"/>
              <a:t>  is more likely to choose Acorn Airlines</a:t>
            </a:r>
            <a:br>
              <a:rPr lang="en-GB" sz="2400" dirty="0"/>
            </a:br>
            <a:r>
              <a:rPr lang="en-GB" sz="2400" dirty="0"/>
              <a:t>after such improvement!</a:t>
            </a:r>
            <a:endParaRPr sz="2400" dirty="0"/>
          </a:p>
        </p:txBody>
      </p:sp>
      <p:pic>
        <p:nvPicPr>
          <p:cNvPr id="668" name="Google Shape;668;p71"/>
          <p:cNvPicPr preferRelativeResize="0"/>
          <p:nvPr/>
        </p:nvPicPr>
        <p:blipFill rotWithShape="1">
          <a:blip r:embed="rId1"/>
          <a:srcRect l="2383" t="2860" r="1895" b="4563"/>
          <a:stretch>
            <a:fillRect/>
          </a:stretch>
        </p:blipFill>
        <p:spPr>
          <a:xfrm rot="1550832">
            <a:off x="1353480" y="2173946"/>
            <a:ext cx="6290995" cy="31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36200" y="528763"/>
            <a:ext cx="1637550" cy="13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1"/>
          <p:cNvSpPr/>
          <p:nvPr/>
        </p:nvSpPr>
        <p:spPr>
          <a:xfrm rot="8405110">
            <a:off x="2734112" y="1088856"/>
            <a:ext cx="241721" cy="254282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1" name="Google Shape;671;p71"/>
          <p:cNvSpPr txBox="1"/>
          <p:nvPr/>
        </p:nvSpPr>
        <p:spPr>
          <a:xfrm>
            <a:off x="4944375" y="662000"/>
            <a:ext cx="13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673" name="Google Shape;673;p71"/>
          <p:cNvSpPr txBox="1"/>
          <p:nvPr/>
        </p:nvSpPr>
        <p:spPr>
          <a:xfrm>
            <a:off x="1990125" y="258175"/>
            <a:ext cx="9597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🌟</a:t>
            </a:r>
            <a:endParaRPr sz="3500"/>
          </a:p>
        </p:txBody>
      </p:sp>
      <p:sp>
        <p:nvSpPr>
          <p:cNvPr id="674" name="Google Shape;674;p71"/>
          <p:cNvSpPr txBox="1"/>
          <p:nvPr/>
        </p:nvSpPr>
        <p:spPr>
          <a:xfrm>
            <a:off x="3084125" y="410575"/>
            <a:ext cx="9597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🌟</a:t>
            </a:r>
            <a:endParaRPr sz="3500"/>
          </a:p>
        </p:txBody>
      </p:sp>
      <p:pic>
        <p:nvPicPr>
          <p:cNvPr id="675" name="Google Shape;675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43950" y="1260625"/>
            <a:ext cx="222052" cy="15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962" y="1356950"/>
            <a:ext cx="6606076" cy="1252400"/>
          </a:xfrm>
        </p:spPr>
        <p:txBody>
          <a:bodyPr/>
          <a:lstStyle/>
          <a:p>
            <a:r>
              <a:rPr lang="en-US" dirty="0"/>
              <a:t>Thank you !</a:t>
            </a:r>
            <a:endParaRPr lang="en-US" dirty="0"/>
          </a:p>
        </p:txBody>
      </p:sp>
      <p:pic>
        <p:nvPicPr>
          <p:cNvPr id="3" name="Google Shape;615;p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635381">
            <a:off x="196586" y="2718802"/>
            <a:ext cx="4610829" cy="256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83127" y="1622641"/>
            <a:ext cx="5644341" cy="3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Columns :		25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Rows :		346,580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Timeframe :	</a:t>
            </a:r>
            <a:r>
              <a:rPr lang="zh-CN" altLang="en-US" dirty="0">
                <a:latin typeface="Roboto Slab"/>
                <a:ea typeface="Roboto Slab"/>
                <a:cs typeface="Roboto Slab"/>
                <a:sym typeface="Roboto Slab"/>
              </a:rPr>
              <a:t>                </a:t>
            </a: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01 July - 31 August 2019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Location : 		USA 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Total flights :	 346,580 flights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-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Acorn Airline : 	164,490 (47.46%)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-"/>
            </a:pPr>
            <a:r>
              <a:rPr lang="en-GB" dirty="0">
                <a:latin typeface="Roboto Slab"/>
                <a:ea typeface="Roboto Slab"/>
                <a:cs typeface="Roboto Slab"/>
                <a:sym typeface="Roboto Slab"/>
              </a:rPr>
              <a:t>Berry Airline : 	182,090 (52.54%)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84375" y="0"/>
            <a:ext cx="3559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349562" y="405828"/>
            <a:ext cx="4963102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4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Dataset Overview</a:t>
            </a:r>
            <a:endParaRPr lang="en-SG" sz="4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408300" y="3108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Data Cleaning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36" name="Google Shape;236;p38"/>
          <p:cNvSpPr txBox="1">
            <a:spLocks noGrp="1"/>
          </p:cNvSpPr>
          <p:nvPr>
            <p:ph type="title" idx="4294967295"/>
          </p:nvPr>
        </p:nvSpPr>
        <p:spPr>
          <a:xfrm>
            <a:off x="5507575" y="1568513"/>
            <a:ext cx="27483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Filtered by Tableau function when necessary</a:t>
            </a:r>
            <a:endParaRPr sz="16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37" name="Google Shape;237;p38"/>
          <p:cNvSpPr txBox="1">
            <a:spLocks noGrp="1"/>
          </p:cNvSpPr>
          <p:nvPr>
            <p:ph type="subTitle" idx="4294967295"/>
          </p:nvPr>
        </p:nvSpPr>
        <p:spPr>
          <a:xfrm>
            <a:off x="5560052" y="2194788"/>
            <a:ext cx="32940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E.g. speed = distance / airtime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 idx="4294967295"/>
          </p:nvPr>
        </p:nvSpPr>
        <p:spPr>
          <a:xfrm>
            <a:off x="5575850" y="3155400"/>
            <a:ext cx="33615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Exclude cancelled flights while calculating some proportion</a:t>
            </a:r>
            <a:endParaRPr sz="16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4294967295"/>
          </p:nvPr>
        </p:nvSpPr>
        <p:spPr>
          <a:xfrm>
            <a:off x="5575851" y="3872775"/>
            <a:ext cx="28233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>
                <a:solidFill>
                  <a:schemeClr val="dk2"/>
                </a:solidFill>
              </a:rPr>
              <a:t>E.g. proportion of delayed flights, proportion of diverted flights</a:t>
            </a: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 idx="4294967295"/>
          </p:nvPr>
        </p:nvSpPr>
        <p:spPr>
          <a:xfrm>
            <a:off x="5090633" y="2905450"/>
            <a:ext cx="399330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●"/>
            </a:pPr>
            <a:r>
              <a:rPr lang="en-GB" sz="24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Cancelled flights</a:t>
            </a:r>
            <a:endParaRPr sz="24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4294967295"/>
          </p:nvPr>
        </p:nvSpPr>
        <p:spPr>
          <a:xfrm>
            <a:off x="5050374" y="1398000"/>
            <a:ext cx="205020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●"/>
            </a:pPr>
            <a:r>
              <a:rPr lang="en-GB" sz="24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Null value</a:t>
            </a:r>
            <a:endParaRPr sz="24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317310" flipH="1">
            <a:off x="7194286" y="-70157"/>
            <a:ext cx="1905126" cy="169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6810625" y="2462363"/>
            <a:ext cx="136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Cannot be null</a:t>
            </a:r>
            <a:endParaRPr sz="1100">
              <a:solidFill>
                <a:srgbClr val="FF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2"/>
          <a:srcRect l="31784" t="25407" r="31903" b="29431"/>
          <a:stretch>
            <a:fillRect/>
          </a:stretch>
        </p:blipFill>
        <p:spPr>
          <a:xfrm>
            <a:off x="530725" y="1093212"/>
            <a:ext cx="4213627" cy="32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1090975" y="2905450"/>
            <a:ext cx="421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Only keep uncancelled flights (value = 0)</a:t>
            </a:r>
            <a:endParaRPr sz="1600">
              <a:solidFill>
                <a:srgbClr val="FF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6947200" y="2193750"/>
            <a:ext cx="555300" cy="358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305245">
            <a:off x="5045273" y="176152"/>
            <a:ext cx="4032303" cy="133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225" y="2625625"/>
            <a:ext cx="2999752" cy="2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688664" y="553529"/>
            <a:ext cx="2748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48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Meet Mr.B</a:t>
            </a:r>
            <a:endParaRPr lang="en-SG" sz="48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5" name="Google Shape;236;p38"/>
          <p:cNvSpPr txBox="1"/>
          <p:nvPr/>
        </p:nvSpPr>
        <p:spPr>
          <a:xfrm>
            <a:off x="3582785" y="2625625"/>
            <a:ext cx="5286895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0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Acorn Airlines or Berry Airlines?</a:t>
            </a:r>
            <a:endParaRPr lang="en-SG" sz="20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SG" sz="20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0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Criteria in choosing airline:</a:t>
            </a:r>
            <a:endParaRPr lang="en-SG" sz="20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Suitable flights (time and routes)</a:t>
            </a:r>
            <a:endParaRPr lang="en-SG" sz="20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No/Minimal disruption to his busy schedule</a:t>
            </a:r>
            <a:endParaRPr lang="en-SG" sz="20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305246">
            <a:off x="5877100" y="147300"/>
            <a:ext cx="3371824" cy="111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225" y="2625625"/>
            <a:ext cx="2999752" cy="2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6;p38"/>
          <p:cNvSpPr txBox="1"/>
          <p:nvPr/>
        </p:nvSpPr>
        <p:spPr>
          <a:xfrm>
            <a:off x="476265" y="458113"/>
            <a:ext cx="4328609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SG" sz="4800" dirty="0" err="1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Mr.B’s</a:t>
            </a:r>
            <a:r>
              <a:rPr lang="en-SG" sz="48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concern</a:t>
            </a:r>
            <a:r>
              <a:rPr lang="en-US" altLang="zh-CN" sz="4800" dirty="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</a:t>
            </a:r>
            <a:endParaRPr lang="en-SG" sz="4800" dirty="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7" name="Google Shape;236;p38"/>
          <p:cNvSpPr txBox="1"/>
          <p:nvPr/>
        </p:nvSpPr>
        <p:spPr>
          <a:xfrm>
            <a:off x="3507971" y="2851575"/>
            <a:ext cx="5499804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20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Are there large number of choices?</a:t>
            </a: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20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Are there my preferred flight paths?</a:t>
            </a: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20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The shorter the arrival delay, the better!</a:t>
            </a: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2000" b="0" i="0" u="none" strike="noStrike" dirty="0">
                <a:solidFill>
                  <a:srgbClr val="157DD9"/>
                </a:solidFill>
                <a:effectLst/>
                <a:latin typeface="Source Sans Pro" panose="020B0503030403020204" pitchFamily="34" charset="0"/>
              </a:rPr>
              <a:t>I don’t want my flight to be cancelled or diverted!</a:t>
            </a:r>
            <a:endParaRPr lang="en-SG" sz="20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SG" sz="1800" b="0" i="0" u="none" strike="noStrike" dirty="0">
              <a:solidFill>
                <a:srgbClr val="157DD9"/>
              </a:solidFill>
              <a:effectLst/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713100" y="3351700"/>
            <a:ext cx="69630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Performance Analysis</a:t>
            </a: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title" idx="2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713100" y="4199400"/>
            <a:ext cx="67566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Comparisons between Acorn Airline and Berry Airline</a:t>
            </a:r>
            <a:endParaRPr lang="en-GB"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275821">
            <a:off x="2624915" y="809738"/>
            <a:ext cx="6100942" cy="19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1"/>
          <a:srcRect t="24017"/>
          <a:stretch>
            <a:fillRect/>
          </a:stretch>
        </p:blipFill>
        <p:spPr>
          <a:xfrm>
            <a:off x="-27450" y="0"/>
            <a:ext cx="9144000" cy="22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2286700" y="3586762"/>
            <a:ext cx="1423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Delay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5351850" y="3385548"/>
            <a:ext cx="14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5434223" y="3586762"/>
            <a:ext cx="1423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Diversion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12725" y="4098673"/>
            <a:ext cx="14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Quantity</a:t>
            </a:r>
            <a:endParaRPr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Route</a:t>
            </a:r>
            <a:endParaRPr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6541550" y="4072050"/>
            <a:ext cx="240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Taxi-in &amp; Taxi-out</a:t>
            </a:r>
            <a:endParaRPr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 panose="020B0503030403020204"/>
              <a:buChar char="●"/>
            </a:pPr>
            <a:r>
              <a:rPr lang="en-GB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Aircraft efficiency</a:t>
            </a:r>
            <a:endParaRPr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712588" y="3481443"/>
            <a:ext cx="14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Flights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Provided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7008048" y="3586762"/>
            <a:ext cx="1423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Detail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3669364" y="3633750"/>
            <a:ext cx="1805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Cancelation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1104220" y="2484544"/>
            <a:ext cx="640200" cy="64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42"/>
          <p:cNvSpPr/>
          <p:nvPr/>
        </p:nvSpPr>
        <p:spPr>
          <a:xfrm>
            <a:off x="2678051" y="2484544"/>
            <a:ext cx="640200" cy="64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42"/>
          <p:cNvSpPr/>
          <p:nvPr/>
        </p:nvSpPr>
        <p:spPr>
          <a:xfrm>
            <a:off x="4251883" y="2484544"/>
            <a:ext cx="640200" cy="64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42"/>
          <p:cNvSpPr/>
          <p:nvPr/>
        </p:nvSpPr>
        <p:spPr>
          <a:xfrm>
            <a:off x="5825714" y="2484544"/>
            <a:ext cx="640200" cy="64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42"/>
          <p:cNvSpPr/>
          <p:nvPr/>
        </p:nvSpPr>
        <p:spPr>
          <a:xfrm>
            <a:off x="7399546" y="2484544"/>
            <a:ext cx="640200" cy="64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89" name="Google Shape;289;p42"/>
          <p:cNvCxnSpPr>
            <a:stCxn id="284" idx="4"/>
            <a:endCxn id="281" idx="0"/>
          </p:cNvCxnSpPr>
          <p:nvPr/>
        </p:nvCxnSpPr>
        <p:spPr>
          <a:xfrm>
            <a:off x="1424320" y="3124744"/>
            <a:ext cx="0" cy="35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42"/>
          <p:cNvCxnSpPr>
            <a:stCxn id="285" idx="4"/>
            <a:endCxn id="276" idx="0"/>
          </p:cNvCxnSpPr>
          <p:nvPr/>
        </p:nvCxnSpPr>
        <p:spPr>
          <a:xfrm>
            <a:off x="2998151" y="3124744"/>
            <a:ext cx="0" cy="4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2"/>
          <p:cNvCxnSpPr>
            <a:stCxn id="287" idx="4"/>
            <a:endCxn id="278" idx="0"/>
          </p:cNvCxnSpPr>
          <p:nvPr/>
        </p:nvCxnSpPr>
        <p:spPr>
          <a:xfrm>
            <a:off x="6145814" y="3124744"/>
            <a:ext cx="0" cy="4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2"/>
          <p:cNvCxnSpPr>
            <a:endCxn id="283" idx="0"/>
          </p:cNvCxnSpPr>
          <p:nvPr/>
        </p:nvCxnSpPr>
        <p:spPr>
          <a:xfrm flipH="1">
            <a:off x="4571914" y="3125250"/>
            <a:ext cx="300" cy="50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2"/>
          <p:cNvCxnSpPr>
            <a:stCxn id="284" idx="6"/>
            <a:endCxn id="285" idx="2"/>
          </p:cNvCxnSpPr>
          <p:nvPr/>
        </p:nvCxnSpPr>
        <p:spPr>
          <a:xfrm>
            <a:off x="1744420" y="2804644"/>
            <a:ext cx="9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2"/>
          <p:cNvCxnSpPr>
            <a:stCxn id="285" idx="6"/>
            <a:endCxn id="286" idx="2"/>
          </p:cNvCxnSpPr>
          <p:nvPr/>
        </p:nvCxnSpPr>
        <p:spPr>
          <a:xfrm>
            <a:off x="3318251" y="2804644"/>
            <a:ext cx="9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2"/>
          <p:cNvCxnSpPr>
            <a:stCxn id="286" idx="6"/>
            <a:endCxn id="287" idx="2"/>
          </p:cNvCxnSpPr>
          <p:nvPr/>
        </p:nvCxnSpPr>
        <p:spPr>
          <a:xfrm>
            <a:off x="4892083" y="2804644"/>
            <a:ext cx="9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2"/>
          <p:cNvCxnSpPr>
            <a:stCxn id="287" idx="6"/>
            <a:endCxn id="288" idx="2"/>
          </p:cNvCxnSpPr>
          <p:nvPr/>
        </p:nvCxnSpPr>
        <p:spPr>
          <a:xfrm>
            <a:off x="6465914" y="2804644"/>
            <a:ext cx="9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2"/>
          <p:cNvCxnSpPr>
            <a:stCxn id="288" idx="4"/>
            <a:endCxn id="282" idx="0"/>
          </p:cNvCxnSpPr>
          <p:nvPr/>
        </p:nvCxnSpPr>
        <p:spPr>
          <a:xfrm>
            <a:off x="7719646" y="3124744"/>
            <a:ext cx="0" cy="4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42"/>
          <p:cNvSpPr/>
          <p:nvPr/>
        </p:nvSpPr>
        <p:spPr>
          <a:xfrm>
            <a:off x="276450" y="0"/>
            <a:ext cx="1624550" cy="2431100"/>
          </a:xfrm>
          <a:prstGeom prst="flowChartOffpage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99" name="Google Shape;299;p42"/>
          <p:cNvSpPr txBox="1">
            <a:spLocks noGrp="1"/>
          </p:cNvSpPr>
          <p:nvPr>
            <p:ph type="title" idx="4294967295"/>
          </p:nvPr>
        </p:nvSpPr>
        <p:spPr>
          <a:xfrm>
            <a:off x="276450" y="518650"/>
            <a:ext cx="16689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Analytical Process</a:t>
            </a:r>
            <a:endParaRPr sz="2400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87775" y="2652275"/>
            <a:ext cx="273149" cy="2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20613" y="2627125"/>
            <a:ext cx="355050" cy="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35387" y="2668075"/>
            <a:ext cx="273149" cy="2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59863" y="2618713"/>
            <a:ext cx="371875" cy="3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533725" y="2611325"/>
            <a:ext cx="355050" cy="3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rline Business Plan by Slidesgo">
  <a:themeElements>
    <a:clrScheme name="Simple Light">
      <a:dk1>
        <a:srgbClr val="302C3E"/>
      </a:dk1>
      <a:lt1>
        <a:srgbClr val="F6F6F6"/>
      </a:lt1>
      <a:dk2>
        <a:srgbClr val="157D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C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7355</Words>
  <Application>WPS Spreadsheets</Application>
  <PresentationFormat>On-screen Show (16:9)</PresentationFormat>
  <Paragraphs>442</Paragraphs>
  <Slides>39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SimSun</vt:lpstr>
      <vt:lpstr>Wingdings</vt:lpstr>
      <vt:lpstr>Arial</vt:lpstr>
      <vt:lpstr>Manrope</vt:lpstr>
      <vt:lpstr>Source Sans Pro</vt:lpstr>
      <vt:lpstr>Roboto Slab</vt:lpstr>
      <vt:lpstr>Source Sans Pro</vt:lpstr>
      <vt:lpstr>Microsoft YaHei</vt:lpstr>
      <vt:lpstr>汉仪旗黑</vt:lpstr>
      <vt:lpstr>Arial Unicode MS</vt:lpstr>
      <vt:lpstr>Airline Business Plan by Slidesgo</vt:lpstr>
      <vt:lpstr>Performance Report </vt:lpstr>
      <vt:lpstr>04</vt:lpstr>
      <vt:lpstr>01</vt:lpstr>
      <vt:lpstr>PowerPoint 演示文稿</vt:lpstr>
      <vt:lpstr>Null value</vt:lpstr>
      <vt:lpstr>PowerPoint 演示文稿</vt:lpstr>
      <vt:lpstr>PowerPoint 演示文稿</vt:lpstr>
      <vt:lpstr>02</vt:lpstr>
      <vt:lpstr>Analytical Process</vt:lpstr>
      <vt:lpstr>Quantity</vt:lpstr>
      <vt:lpstr>Route</vt:lpstr>
      <vt:lpstr>Route</vt:lpstr>
      <vt:lpstr>Comparison of Flight Paths</vt:lpstr>
      <vt:lpstr>Route</vt:lpstr>
      <vt:lpstr>Delays</vt:lpstr>
      <vt:lpstr>Delays</vt:lpstr>
      <vt:lpstr>Cancellation</vt:lpstr>
      <vt:lpstr>Cancellation</vt:lpstr>
      <vt:lpstr>Diversion</vt:lpstr>
      <vt:lpstr>Detail</vt:lpstr>
      <vt:lpstr>Detail</vt:lpstr>
      <vt:lpstr>PowerPoint 演示文稿</vt:lpstr>
      <vt:lpstr>03</vt:lpstr>
      <vt:lpstr>Relationship between Arrival Delay and Departure Delay in Acorn Airline</vt:lpstr>
      <vt:lpstr>Average delay time for different reasons</vt:lpstr>
      <vt:lpstr>Proportion of different delay reasons</vt:lpstr>
      <vt:lpstr>Arrival Delay (in time frame)</vt:lpstr>
      <vt:lpstr>Arrival Delay (in time frame)</vt:lpstr>
      <vt:lpstr>Other attempts </vt:lpstr>
      <vt:lpstr>Factors</vt:lpstr>
      <vt:lpstr>PowerPoint 演示文稿</vt:lpstr>
      <vt:lpstr>04</vt:lpstr>
      <vt:lpstr>Top 10  Origin Airport where Departure Delay is Most Likely to Happen</vt:lpstr>
      <vt:lpstr>Top 10  Destination Airport where Delay is Most Likely to Happen</vt:lpstr>
      <vt:lpstr>Weather delay (in time frame)</vt:lpstr>
      <vt:lpstr>Suggestions</vt:lpstr>
      <vt:lpstr>Suggestions</vt:lpstr>
      <vt:lpstr>Mr.B  is more likely to choose Acorn Airlines after such improvement!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Acorn Airline  Performance Report </dc:title>
  <dc:creator/>
  <cp:lastModifiedBy>xuehan</cp:lastModifiedBy>
  <cp:revision>32</cp:revision>
  <dcterms:created xsi:type="dcterms:W3CDTF">2024-03-31T03:53:17Z</dcterms:created>
  <dcterms:modified xsi:type="dcterms:W3CDTF">2024-03-31T03:53:17Z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